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6"/>
  </p:notesMasterIdLst>
  <p:sldIdLst>
    <p:sldId id="256" r:id="rId2"/>
    <p:sldId id="257" r:id="rId3"/>
    <p:sldId id="258" r:id="rId4"/>
    <p:sldId id="309" r:id="rId5"/>
    <p:sldId id="310" r:id="rId6"/>
    <p:sldId id="259" r:id="rId7"/>
    <p:sldId id="263" r:id="rId8"/>
    <p:sldId id="270" r:id="rId9"/>
    <p:sldId id="260" r:id="rId10"/>
    <p:sldId id="264" r:id="rId11"/>
    <p:sldId id="266" r:id="rId12"/>
    <p:sldId id="277" r:id="rId13"/>
    <p:sldId id="276" r:id="rId14"/>
    <p:sldId id="267" r:id="rId15"/>
    <p:sldId id="269" r:id="rId16"/>
    <p:sldId id="278" r:id="rId17"/>
    <p:sldId id="288" r:id="rId18"/>
    <p:sldId id="279" r:id="rId19"/>
    <p:sldId id="280" r:id="rId20"/>
    <p:sldId id="281" r:id="rId21"/>
    <p:sldId id="289" r:id="rId22"/>
    <p:sldId id="306" r:id="rId23"/>
    <p:sldId id="282" r:id="rId24"/>
    <p:sldId id="290" r:id="rId25"/>
    <p:sldId id="283" r:id="rId26"/>
    <p:sldId id="291" r:id="rId27"/>
    <p:sldId id="292" r:id="rId28"/>
    <p:sldId id="307" r:id="rId29"/>
    <p:sldId id="308" r:id="rId30"/>
    <p:sldId id="272" r:id="rId31"/>
    <p:sldId id="294" r:id="rId32"/>
    <p:sldId id="295" r:id="rId33"/>
    <p:sldId id="296" r:id="rId34"/>
    <p:sldId id="297" r:id="rId35"/>
    <p:sldId id="293" r:id="rId36"/>
    <p:sldId id="298" r:id="rId37"/>
    <p:sldId id="299" r:id="rId38"/>
    <p:sldId id="300" r:id="rId39"/>
    <p:sldId id="301" r:id="rId40"/>
    <p:sldId id="302" r:id="rId41"/>
    <p:sldId id="303" r:id="rId42"/>
    <p:sldId id="261" r:id="rId43"/>
    <p:sldId id="271" r:id="rId44"/>
    <p:sldId id="265" r:id="rId4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A93FB"/>
    <a:srgbClr val="0070C0"/>
    <a:srgbClr val="0054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527"/>
    <p:restoredTop sz="93197" autoAdjust="0"/>
  </p:normalViewPr>
  <p:slideViewPr>
    <p:cSldViewPr snapToGrid="0">
      <p:cViewPr varScale="1">
        <p:scale>
          <a:sx n="104" d="100"/>
          <a:sy n="104" d="100"/>
        </p:scale>
        <p:origin x="232" y="5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40C9F9-0C49-4CFA-987E-166330805295}" type="datetimeFigureOut">
              <a:rPr lang="ko-KR" altLang="en-US" smtClean="0"/>
              <a:t>2024. 3. 26.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A6833F-4231-436B-8C29-4F8E9CF306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5547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90755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10798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74855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44112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71633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50580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34428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39470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613115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46036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28086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05012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694871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163619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973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64517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91620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5989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25818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879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39731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89630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7C0E3E-8D5D-4F8D-ABA6-8150D14905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C5E2489-E927-43BD-8B55-53EA39DB98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EE17630-232B-411F-BC62-16530C555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D09C-3FD0-4079-8A0E-8F8B78FD6092}" type="datetimeFigureOut">
              <a:rPr lang="ko-KR" altLang="en-US" smtClean="0"/>
              <a:t>2024. 3. 26.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CEF244B-0144-4C9E-A919-628D5B8785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E35198E-0819-4B3C-82DB-A241FE1336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20905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3D66A1-1BC3-4AC9-B906-4C61F906F5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4E01D30-E2AB-4567-AD10-CBD0CA8F6E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DFCE253-18A9-41B8-94BA-81DC9CBBD5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D09C-3FD0-4079-8A0E-8F8B78FD6092}" type="datetimeFigureOut">
              <a:rPr lang="ko-KR" altLang="en-US" smtClean="0"/>
              <a:t>2024. 3. 26.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4029266-8CA8-41F4-AFB3-4AF3335609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8200091-9EBE-4922-BA55-155F0C802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98186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1E81314-2AC8-4272-8D33-6E0D3E9B07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8215786-FC7E-4E04-B3BD-017D093785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779B21F-67A8-4023-9E5A-C2255E83B0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D09C-3FD0-4079-8A0E-8F8B78FD6092}" type="datetimeFigureOut">
              <a:rPr lang="ko-KR" altLang="en-US" smtClean="0"/>
              <a:t>2024. 3. 26.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A4D0871-6DA2-4060-A146-7F894829F4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94CDB3F-7731-49C2-8996-C72DC1957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01414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0BA4AD-085E-49BB-BA3F-1343D77C5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DE264D9-F9CD-4564-ACFC-9BC67D4C6C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7826FDF-3AA6-4869-8BF4-7017419F6C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D09C-3FD0-4079-8A0E-8F8B78FD6092}" type="datetimeFigureOut">
              <a:rPr lang="ko-KR" altLang="en-US" smtClean="0"/>
              <a:t>2024. 3. 26.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41336AA-7C41-435E-A5D7-1A63F5826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1888DD1-4723-45FC-88B7-D68FE6A5C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24817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C3A200-027D-4E59-865D-2F3C59DD4E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F3EC595-175D-49A6-A32A-118637BF1E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B9C02B5-D726-4C06-B19B-170CAA986E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D09C-3FD0-4079-8A0E-8F8B78FD6092}" type="datetimeFigureOut">
              <a:rPr lang="ko-KR" altLang="en-US" smtClean="0"/>
              <a:t>2024. 3. 26.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3D2DA41-9A7C-45D3-AE0B-4BF1434B3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8678D08-8928-4F33-9D62-3D4A8A9FD7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71176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D3C230-4017-4CAF-93FE-C013FA555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1E466CD-E09F-4097-8A68-8C60208600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758BB5D-DE8A-47DB-AA2A-D2299C3E6A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48FD3E1-8AFA-4A08-8D5A-8C80E5DEEB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D09C-3FD0-4079-8A0E-8F8B78FD6092}" type="datetimeFigureOut">
              <a:rPr lang="ko-KR" altLang="en-US" smtClean="0"/>
              <a:t>2024. 3. 26.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5A5593C-477F-4ADB-82F1-7E34ADE6FA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289FD9C-ED62-4047-9D47-61DFC1465A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29119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5C143D-6DDE-4258-8C52-0B9DC9D86C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9B96004-0B6C-411B-A3A0-46E1CC255F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8C261CD-E830-4511-B14F-22D6131340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A826385-D5C8-4461-8856-50440137C4F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0DB237C-03EC-4CCE-A656-C9AB27C0ED2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3D8FF3C-823D-4A04-8B05-D4C5AB7FA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D09C-3FD0-4079-8A0E-8F8B78FD6092}" type="datetimeFigureOut">
              <a:rPr lang="ko-KR" altLang="en-US" smtClean="0"/>
              <a:t>2024. 3. 26.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549B642-D1EE-486B-8B55-2DC3FAFB1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6217F6C-DC04-4B14-8695-ED9DF5C86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14829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427DA1-BF03-40B0-AA03-2163C20B4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4A06BD8-D65B-4404-9022-D67D54369F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D09C-3FD0-4079-8A0E-8F8B78FD6092}" type="datetimeFigureOut">
              <a:rPr lang="ko-KR" altLang="en-US" smtClean="0"/>
              <a:t>2024. 3. 26.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B28C999-1DBE-4569-82CB-36B2EB330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4D6D43F-09DB-408F-8C59-09DA29FBF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24773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E677155-D176-46E1-A18D-5BBD212344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D09C-3FD0-4079-8A0E-8F8B78FD6092}" type="datetimeFigureOut">
              <a:rPr lang="ko-KR" altLang="en-US" smtClean="0"/>
              <a:t>2024. 3. 26.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83D1AB1-83CC-4DD4-9674-FD086BC2C5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B72D4FE-4C13-4F32-8E6D-2375C48DD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04542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84BFC9-6E76-4C1F-BEE1-BD10F3373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0BA9E63-8B84-4034-9BF0-EC9731E8FF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660710D-8EFD-422E-BCA1-4913D6AC9D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B4248E1-35EC-40CD-BE8A-DF8C0A37A4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D09C-3FD0-4079-8A0E-8F8B78FD6092}" type="datetimeFigureOut">
              <a:rPr lang="ko-KR" altLang="en-US" smtClean="0"/>
              <a:t>2024. 3. 26.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1282EEA-51A2-4A78-A554-D7DD23A47D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A17080C-FB41-452E-B1B5-5B6CAB03A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20196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E35B3E-5DC6-4B88-B87F-0203424C2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3DBDE2B-4FA5-4C97-A091-0668C4CAF2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0A8F7E7-4416-4012-90EC-5B5FD05F29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9C8F650-2BE9-4DAA-81C6-DB221340D6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D09C-3FD0-4079-8A0E-8F8B78FD6092}" type="datetimeFigureOut">
              <a:rPr lang="ko-KR" altLang="en-US" smtClean="0"/>
              <a:t>2024. 3. 26.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44B7F0E-B19C-4B41-BED3-909928B457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16D881D-A2AA-4C07-811F-F0D9EDC41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32021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9966CCE-A2C2-4808-92BB-E445CB43AB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B870D5-3646-4658-AC3D-CE640B9DB1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7414FE1-5AAB-49E9-96B6-DA6DD69AF1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C0D09C-3FD0-4079-8A0E-8F8B78FD6092}" type="datetimeFigureOut">
              <a:rPr lang="ko-KR" altLang="en-US" smtClean="0"/>
              <a:t>2024. 3. 26.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E1031F7-26D2-40B6-B314-76964AAFE0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BC4F4A9-7572-4663-B177-5749CCE077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01642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6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47.png"/><Relationship Id="rId4" Type="http://schemas.microsoft.com/office/2007/relationships/hdphoto" Target="../media/hdphoto1.wdp"/><Relationship Id="rId9" Type="http://schemas.openxmlformats.org/officeDocument/2006/relationships/image" Target="../media/image5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gi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gi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2804E8E-9AFC-4E39-B866-334547419AE6}"/>
              </a:ext>
            </a:extLst>
          </p:cNvPr>
          <p:cNvSpPr txBox="1"/>
          <p:nvPr/>
        </p:nvSpPr>
        <p:spPr>
          <a:xfrm>
            <a:off x="3866864" y="2844224"/>
            <a:ext cx="4458272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0" b="1" dirty="0">
                <a:latin typeface="+mn-ea"/>
              </a:rPr>
              <a:t>BBANG</a:t>
            </a:r>
            <a:r>
              <a:rPr lang="ko-KR" altLang="en-US" sz="7000" b="1" dirty="0">
                <a:latin typeface="+mn-ea"/>
              </a:rPr>
              <a:t>끗</a:t>
            </a:r>
            <a:r>
              <a:rPr lang="en-US" altLang="ko-KR" sz="7000" b="1" dirty="0">
                <a:latin typeface="+mn-ea"/>
              </a:rPr>
              <a:t>.</a:t>
            </a:r>
            <a:endParaRPr lang="ko-KR" altLang="en-US" sz="7000" b="1" dirty="0"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779160-AD8F-4DB6-8742-61B3EAE6C0CA}"/>
              </a:ext>
            </a:extLst>
          </p:cNvPr>
          <p:cNvSpPr txBox="1"/>
          <p:nvPr/>
        </p:nvSpPr>
        <p:spPr>
          <a:xfrm>
            <a:off x="3866864" y="2806152"/>
            <a:ext cx="25891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chemeClr val="bg1">
                    <a:lumMod val="50000"/>
                  </a:schemeClr>
                </a:solidFill>
              </a:rPr>
              <a:t>환경 캠페인 게시판 웹 서비스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01787E-2BEF-4D82-B35D-EBAA3DE8D1AF}"/>
              </a:ext>
            </a:extLst>
          </p:cNvPr>
          <p:cNvSpPr txBox="1"/>
          <p:nvPr/>
        </p:nvSpPr>
        <p:spPr>
          <a:xfrm>
            <a:off x="5030644" y="3897958"/>
            <a:ext cx="21307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accent6"/>
                </a:solidFill>
                <a:latin typeface="+mn-ea"/>
              </a:rPr>
              <a:t>상호형</a:t>
            </a:r>
            <a:r>
              <a:rPr lang="en-US" altLang="ko-KR" sz="1400" dirty="0">
                <a:solidFill>
                  <a:schemeClr val="accent6"/>
                </a:solidFill>
                <a:latin typeface="+mn-ea"/>
              </a:rPr>
              <a:t> : </a:t>
            </a:r>
            <a:r>
              <a:rPr lang="ko-KR" altLang="en-US" sz="1400" dirty="0">
                <a:solidFill>
                  <a:schemeClr val="accent6"/>
                </a:solidFill>
                <a:latin typeface="+mn-ea"/>
              </a:rPr>
              <a:t>김지수 </a:t>
            </a:r>
            <a:r>
              <a:rPr lang="en-US" altLang="ko-KR" sz="1400" dirty="0">
                <a:solidFill>
                  <a:schemeClr val="accent6"/>
                </a:solidFill>
                <a:latin typeface="+mn-ea"/>
              </a:rPr>
              <a:t>: </a:t>
            </a:r>
            <a:r>
              <a:rPr lang="ko-KR" altLang="en-US" sz="1400" dirty="0">
                <a:solidFill>
                  <a:schemeClr val="accent6"/>
                </a:solidFill>
                <a:latin typeface="+mn-ea"/>
              </a:rPr>
              <a:t>김민호</a:t>
            </a: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B654328B-7E47-4848-A494-864EFA64DCCF}"/>
              </a:ext>
            </a:extLst>
          </p:cNvPr>
          <p:cNvSpPr/>
          <p:nvPr/>
        </p:nvSpPr>
        <p:spPr>
          <a:xfrm>
            <a:off x="5042393" y="2781585"/>
            <a:ext cx="45722" cy="4572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FFC2A1B3-2468-4485-BE13-75F9F3379A72}"/>
              </a:ext>
            </a:extLst>
          </p:cNvPr>
          <p:cNvSpPr/>
          <p:nvPr/>
        </p:nvSpPr>
        <p:spPr>
          <a:xfrm>
            <a:off x="5204643" y="2781585"/>
            <a:ext cx="45722" cy="4572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88B75D09-3C25-48B9-BE49-74880C520090}"/>
              </a:ext>
            </a:extLst>
          </p:cNvPr>
          <p:cNvSpPr/>
          <p:nvPr/>
        </p:nvSpPr>
        <p:spPr>
          <a:xfrm>
            <a:off x="5366892" y="2781585"/>
            <a:ext cx="45722" cy="4572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89239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2215158" cy="26161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3-1. </a:t>
            </a:r>
            <a:r>
              <a:rPr lang="ko-KR" altLang="en-US" b="1" dirty="0">
                <a:solidFill>
                  <a:schemeClr val="accent6"/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3-3. URL Mapping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기술설명</a:t>
            </a:r>
            <a:endParaRPr lang="en-US" altLang="ko-KR" sz="16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구조도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E82B96DD-10CE-43FC-A788-6C5529D3F8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9970" y="1521056"/>
            <a:ext cx="2914792" cy="5005442"/>
          </a:xfrm>
          <a:prstGeom prst="rect">
            <a:avLst/>
          </a:prstGeom>
        </p:spPr>
      </p:pic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9DA35E3E-787E-4EAA-804C-932C5C647A0D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3263303" y="2120835"/>
            <a:ext cx="4660118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E1580F2-6898-442B-8B54-77B2E862B0B2}"/>
              </a:ext>
            </a:extLst>
          </p:cNvPr>
          <p:cNvCxnSpPr>
            <a:cxnSpLocks/>
            <a:endCxn id="24" idx="1"/>
          </p:cNvCxnSpPr>
          <p:nvPr/>
        </p:nvCxnSpPr>
        <p:spPr>
          <a:xfrm flipV="1">
            <a:off x="3352368" y="2509492"/>
            <a:ext cx="4571053" cy="15104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BC31A83C-F290-48D5-80B0-8C4E1798DABA}"/>
              </a:ext>
            </a:extLst>
          </p:cNvPr>
          <p:cNvCxnSpPr>
            <a:cxnSpLocks/>
            <a:endCxn id="25" idx="1"/>
          </p:cNvCxnSpPr>
          <p:nvPr/>
        </p:nvCxnSpPr>
        <p:spPr>
          <a:xfrm>
            <a:off x="3352368" y="3925884"/>
            <a:ext cx="4571053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D3EF7634-B18C-45D0-8AFA-B89B23D21695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3352368" y="4317770"/>
            <a:ext cx="4571053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1B65C7BD-FAE6-47F4-9AA2-7835481CA979}"/>
              </a:ext>
            </a:extLst>
          </p:cNvPr>
          <p:cNvCxnSpPr>
            <a:cxnSpLocks/>
            <a:endCxn id="27" idx="1"/>
          </p:cNvCxnSpPr>
          <p:nvPr/>
        </p:nvCxnSpPr>
        <p:spPr>
          <a:xfrm>
            <a:off x="3352368" y="4733406"/>
            <a:ext cx="4571053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E0FD0C5-D71C-4B13-A3F2-0F1A9BEAD445}"/>
              </a:ext>
            </a:extLst>
          </p:cNvPr>
          <p:cNvSpPr/>
          <p:nvPr/>
        </p:nvSpPr>
        <p:spPr>
          <a:xfrm>
            <a:off x="7923421" y="1918901"/>
            <a:ext cx="2838765" cy="4038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>
                <a:solidFill>
                  <a:schemeClr val="tx1"/>
                </a:solidFill>
              </a:rPr>
              <a:t>정적파일</a:t>
            </a:r>
            <a:r>
              <a:rPr lang="en-US" altLang="ko-KR" sz="1600" dirty="0">
                <a:solidFill>
                  <a:schemeClr val="tx1"/>
                </a:solidFill>
              </a:rPr>
              <a:t>(</a:t>
            </a:r>
            <a:r>
              <a:rPr lang="ko-KR" altLang="en-US" sz="1600" dirty="0">
                <a:solidFill>
                  <a:schemeClr val="tx1"/>
                </a:solidFill>
              </a:rPr>
              <a:t>이미지</a:t>
            </a:r>
            <a:r>
              <a:rPr lang="en-US" altLang="ko-KR" sz="1600" dirty="0">
                <a:solidFill>
                  <a:schemeClr val="tx1"/>
                </a:solidFill>
              </a:rPr>
              <a:t>) </a:t>
            </a:r>
            <a:r>
              <a:rPr lang="ko-KR" altLang="en-US" sz="1600" dirty="0">
                <a:solidFill>
                  <a:schemeClr val="tx1"/>
                </a:solidFill>
              </a:rPr>
              <a:t>디렉토리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1F6F09C-F2E9-4911-A1AA-7AE50037C1C3}"/>
              </a:ext>
            </a:extLst>
          </p:cNvPr>
          <p:cNvSpPr/>
          <p:nvPr/>
        </p:nvSpPr>
        <p:spPr>
          <a:xfrm>
            <a:off x="7923421" y="2307558"/>
            <a:ext cx="2415432" cy="4038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>
                <a:solidFill>
                  <a:schemeClr val="tx1"/>
                </a:solidFill>
              </a:rPr>
              <a:t>기능별 컴포넌트 분류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FACF0C3-8CC1-4D63-8446-63771F201FF1}"/>
              </a:ext>
            </a:extLst>
          </p:cNvPr>
          <p:cNvSpPr/>
          <p:nvPr/>
        </p:nvSpPr>
        <p:spPr>
          <a:xfrm>
            <a:off x="7923421" y="3723950"/>
            <a:ext cx="2415432" cy="4038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</a:rPr>
              <a:t>Redux Store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4976F57-819A-47FF-8B25-E292772697D0}"/>
              </a:ext>
            </a:extLst>
          </p:cNvPr>
          <p:cNvSpPr/>
          <p:nvPr/>
        </p:nvSpPr>
        <p:spPr>
          <a:xfrm>
            <a:off x="7923421" y="4115836"/>
            <a:ext cx="2415432" cy="4038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</a:rPr>
              <a:t>Pages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424FE83-8544-415A-958E-454B516041B0}"/>
              </a:ext>
            </a:extLst>
          </p:cNvPr>
          <p:cNvSpPr/>
          <p:nvPr/>
        </p:nvSpPr>
        <p:spPr>
          <a:xfrm>
            <a:off x="7923421" y="4531472"/>
            <a:ext cx="2415432" cy="4038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</a:rPr>
              <a:t>Routing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E66DC73-C7A6-421D-BBF8-027CE8920C35}"/>
              </a:ext>
            </a:extLst>
          </p:cNvPr>
          <p:cNvSpPr/>
          <p:nvPr/>
        </p:nvSpPr>
        <p:spPr>
          <a:xfrm>
            <a:off x="7923421" y="2678057"/>
            <a:ext cx="2605932" cy="4038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>
                <a:solidFill>
                  <a:schemeClr val="accent6"/>
                </a:solidFill>
              </a:rPr>
              <a:t>캠페인 게시판 </a:t>
            </a:r>
            <a:r>
              <a:rPr lang="ko-KR" altLang="en-US" sz="1200" dirty="0">
                <a:solidFill>
                  <a:schemeClr val="tx1"/>
                </a:solidFill>
              </a:rPr>
              <a:t>컴포넌트 디렉토리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DF443F1-AD66-4180-9DB2-28C1CDF7B567}"/>
              </a:ext>
            </a:extLst>
          </p:cNvPr>
          <p:cNvSpPr/>
          <p:nvPr/>
        </p:nvSpPr>
        <p:spPr>
          <a:xfrm>
            <a:off x="7923421" y="2958098"/>
            <a:ext cx="2914792" cy="4038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>
                <a:solidFill>
                  <a:schemeClr val="accent6"/>
                </a:solidFill>
              </a:rPr>
              <a:t>탄소발자국</a:t>
            </a:r>
            <a:r>
              <a:rPr lang="ko-KR" altLang="en-US" sz="1200" dirty="0">
                <a:solidFill>
                  <a:schemeClr val="tx1"/>
                </a:solidFill>
              </a:rPr>
              <a:t> 컴포넌트 </a:t>
            </a:r>
            <a:r>
              <a:rPr lang="en-US" altLang="ko-KR" sz="1200" dirty="0">
                <a:solidFill>
                  <a:schemeClr val="tx1"/>
                </a:solidFill>
              </a:rPr>
              <a:t>&amp; </a:t>
            </a:r>
            <a:r>
              <a:rPr lang="ko-KR" altLang="en-US" sz="1200" dirty="0">
                <a:solidFill>
                  <a:schemeClr val="tx1"/>
                </a:solidFill>
              </a:rPr>
              <a:t>차트 디렉토리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B4F65E9-B344-4F11-8A3E-E1C2744EA72A}"/>
              </a:ext>
            </a:extLst>
          </p:cNvPr>
          <p:cNvSpPr/>
          <p:nvPr/>
        </p:nvSpPr>
        <p:spPr>
          <a:xfrm>
            <a:off x="7923421" y="3237299"/>
            <a:ext cx="2567832" cy="4038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>
                <a:solidFill>
                  <a:schemeClr val="accent6"/>
                </a:solidFill>
              </a:rPr>
              <a:t>로그인</a:t>
            </a:r>
            <a:r>
              <a:rPr lang="ko-KR" altLang="en-US" sz="1200" dirty="0">
                <a:solidFill>
                  <a:schemeClr val="tx1"/>
                </a:solidFill>
              </a:rPr>
              <a:t> 페이지 컴포넌트 디렉토리</a:t>
            </a:r>
          </a:p>
        </p:txBody>
      </p:sp>
      <p:cxnSp>
        <p:nvCxnSpPr>
          <p:cNvPr id="38" name="연결선: 꺾임 37">
            <a:extLst>
              <a:ext uri="{FF2B5EF4-FFF2-40B4-BE49-F238E27FC236}">
                <a16:creationId xmlns:a16="http://schemas.microsoft.com/office/drawing/2014/main" id="{7BB0C319-BBBF-41B4-8410-9DAF4DE1DF88}"/>
              </a:ext>
            </a:extLst>
          </p:cNvPr>
          <p:cNvCxnSpPr>
            <a:cxnSpLocks/>
            <a:endCxn id="28" idx="1"/>
          </p:cNvCxnSpPr>
          <p:nvPr/>
        </p:nvCxnSpPr>
        <p:spPr>
          <a:xfrm>
            <a:off x="3995203" y="2635267"/>
            <a:ext cx="3928218" cy="244724"/>
          </a:xfrm>
          <a:prstGeom prst="bentConnector3">
            <a:avLst>
              <a:gd name="adj1" fmla="val 50000"/>
            </a:avLst>
          </a:prstGeom>
          <a:ln>
            <a:solidFill>
              <a:schemeClr val="accent6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연결선: 꺾임 38">
            <a:extLst>
              <a:ext uri="{FF2B5EF4-FFF2-40B4-BE49-F238E27FC236}">
                <a16:creationId xmlns:a16="http://schemas.microsoft.com/office/drawing/2014/main" id="{AD3927AE-548B-4DEC-8959-5F22C31392F3}"/>
              </a:ext>
            </a:extLst>
          </p:cNvPr>
          <p:cNvCxnSpPr>
            <a:cxnSpLocks/>
            <a:endCxn id="29" idx="1"/>
          </p:cNvCxnSpPr>
          <p:nvPr/>
        </p:nvCxnSpPr>
        <p:spPr>
          <a:xfrm>
            <a:off x="4401603" y="2832978"/>
            <a:ext cx="3521818" cy="327054"/>
          </a:xfrm>
          <a:prstGeom prst="bentConnector3">
            <a:avLst>
              <a:gd name="adj1" fmla="val 41225"/>
            </a:avLst>
          </a:prstGeom>
          <a:ln>
            <a:solidFill>
              <a:schemeClr val="accent6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연결선: 꺾임 42">
            <a:extLst>
              <a:ext uri="{FF2B5EF4-FFF2-40B4-BE49-F238E27FC236}">
                <a16:creationId xmlns:a16="http://schemas.microsoft.com/office/drawing/2014/main" id="{9AC8FA78-A94C-4EB5-AE12-C09C170325BC}"/>
              </a:ext>
            </a:extLst>
          </p:cNvPr>
          <p:cNvCxnSpPr>
            <a:cxnSpLocks/>
            <a:endCxn id="30" idx="1"/>
          </p:cNvCxnSpPr>
          <p:nvPr/>
        </p:nvCxnSpPr>
        <p:spPr>
          <a:xfrm>
            <a:off x="3839628" y="3031115"/>
            <a:ext cx="4083793" cy="408118"/>
          </a:xfrm>
          <a:prstGeom prst="bentConnector3">
            <a:avLst>
              <a:gd name="adj1" fmla="val 46683"/>
            </a:avLst>
          </a:prstGeom>
          <a:ln>
            <a:solidFill>
              <a:schemeClr val="accent6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9ABAA799-B91D-4F55-8FC7-2AAFCDDC727A}"/>
              </a:ext>
            </a:extLst>
          </p:cNvPr>
          <p:cNvSpPr/>
          <p:nvPr/>
        </p:nvSpPr>
        <p:spPr>
          <a:xfrm>
            <a:off x="6893998" y="5428017"/>
            <a:ext cx="3944215" cy="4038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rgbClr val="2A93FB"/>
                </a:solidFill>
              </a:rPr>
              <a:t>협업을 위한 디렉토리 분류 및 코드작성 </a:t>
            </a: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19949056-AD7F-4758-9D48-E63965B2C0B6}"/>
              </a:ext>
            </a:extLst>
          </p:cNvPr>
          <p:cNvCxnSpPr>
            <a:cxnSpLocks/>
            <a:endCxn id="76" idx="1"/>
          </p:cNvCxnSpPr>
          <p:nvPr/>
        </p:nvCxnSpPr>
        <p:spPr>
          <a:xfrm>
            <a:off x="3352368" y="4531472"/>
            <a:ext cx="5977899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F5B569A4-B154-47CA-BCF6-14C21506E54C}"/>
              </a:ext>
            </a:extLst>
          </p:cNvPr>
          <p:cNvSpPr/>
          <p:nvPr/>
        </p:nvSpPr>
        <p:spPr>
          <a:xfrm>
            <a:off x="9330267" y="4329538"/>
            <a:ext cx="2415432" cy="4038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</a:rPr>
              <a:t>Style </a:t>
            </a:r>
            <a:r>
              <a:rPr lang="ko-KR" altLang="en-US" sz="1600" dirty="0">
                <a:solidFill>
                  <a:schemeClr val="tx1"/>
                </a:solidFill>
              </a:rPr>
              <a:t>공통작성</a:t>
            </a:r>
          </a:p>
        </p:txBody>
      </p:sp>
    </p:spTree>
    <p:extLst>
      <p:ext uri="{BB962C8B-B14F-4D97-AF65-F5344CB8AC3E}">
        <p14:creationId xmlns:p14="http://schemas.microsoft.com/office/powerpoint/2010/main" val="41310024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2215158" cy="26161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3-3. URL Mapping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기술설명</a:t>
            </a:r>
            <a:endParaRPr lang="en-US" altLang="ko-KR" sz="16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33105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회원가입 및 로그인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 descr="텍스트, 스크린샷, 영수증, 폰트이(가) 표시된 사진&#10;&#10;자동 생성된 설명">
            <a:extLst>
              <a:ext uri="{FF2B5EF4-FFF2-40B4-BE49-F238E27FC236}">
                <a16:creationId xmlns:a16="http://schemas.microsoft.com/office/drawing/2014/main" id="{0206504C-7EB2-476B-A50A-CB74C8FE4A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7160" y="3372546"/>
            <a:ext cx="2277615" cy="2526327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13" name="그림 12" descr="원, 스크린샷, 로고, 디자인이(가) 표시된 사진&#10;&#10;자동 생성된 설명">
            <a:extLst>
              <a:ext uri="{FF2B5EF4-FFF2-40B4-BE49-F238E27FC236}">
                <a16:creationId xmlns:a16="http://schemas.microsoft.com/office/drawing/2014/main" id="{74CF482F-B3C6-4226-90B1-D67FB90746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7160" y="1691927"/>
            <a:ext cx="2277615" cy="1557507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02E1FB8-A4B0-400F-B90B-6C5C2C85D1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2179" y="1681037"/>
            <a:ext cx="2869330" cy="421783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17" name="그림 16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AEF2EDD7-7E06-4926-A411-A5458BBA3E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5505" y="1691926"/>
            <a:ext cx="2775944" cy="420694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351501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2215158" cy="26161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3-3. URL Mapping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기술설명</a:t>
            </a:r>
            <a:endParaRPr lang="en-US" altLang="ko-KR" sz="16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캠페인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 descr="텍스트, 스크린샷, 영수증, 디자인이(가) 표시된 사진&#10;&#10;자동 생성된 설명">
            <a:extLst>
              <a:ext uri="{FF2B5EF4-FFF2-40B4-BE49-F238E27FC236}">
                <a16:creationId xmlns:a16="http://schemas.microsoft.com/office/drawing/2014/main" id="{0E0D8B79-BD15-42A4-9431-58842870ED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4096" y="2129746"/>
            <a:ext cx="2178609" cy="3165574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13" name="그림 12" descr="텍스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72C6E153-ACDD-4022-BA41-28E0D038EA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5970" y="2129748"/>
            <a:ext cx="2104102" cy="316557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B67552D-0D23-4656-91C2-AD86BEC2F6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2649" y="2129746"/>
            <a:ext cx="2178870" cy="316557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17" name="그림 16" descr="텍스트, 스크린샷, 영수증, 디자인이(가) 표시된 사진&#10;&#10;자동 생성된 설명">
            <a:extLst>
              <a:ext uri="{FF2B5EF4-FFF2-40B4-BE49-F238E27FC236}">
                <a16:creationId xmlns:a16="http://schemas.microsoft.com/office/drawing/2014/main" id="{9F0A07F7-A019-4792-9B7E-3A18905BAA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5282" y="2129746"/>
            <a:ext cx="2484793" cy="316557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6217959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A61B2053-0A9B-4BF6-822D-91034238C6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118" y="2000542"/>
            <a:ext cx="2160000" cy="283705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F69CE17-E788-440D-B8FB-3B4096E29E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0836" y="2000542"/>
            <a:ext cx="2160000" cy="423369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2215158" cy="26161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3-3. URL Mapping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기술설명</a:t>
            </a:r>
            <a:endParaRPr lang="en-US" altLang="ko-KR" sz="16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31838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탄소발자국 계산기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33E84F90-7FCC-4DC4-A605-43CED25D19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0348" y="3302284"/>
            <a:ext cx="2160000" cy="2461450"/>
          </a:xfrm>
          <a:prstGeom prst="rect">
            <a:avLst/>
          </a:prstGeom>
          <a:ln>
            <a:solidFill>
              <a:srgbClr val="C00000"/>
            </a:solidFill>
            <a:prstDash val="dash"/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6EFA318-134B-4A44-99AD-DF1423F717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56784" y="2000541"/>
            <a:ext cx="2160000" cy="2837051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2CEBA60F-6D5D-4B0C-B642-86C90449A708}"/>
              </a:ext>
            </a:extLst>
          </p:cNvPr>
          <p:cNvSpPr/>
          <p:nvPr/>
        </p:nvSpPr>
        <p:spPr>
          <a:xfrm>
            <a:off x="5165725" y="3613150"/>
            <a:ext cx="1870075" cy="1050925"/>
          </a:xfrm>
          <a:prstGeom prst="rect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68A2C18-4653-448D-9122-9EC995CB6CFC}"/>
              </a:ext>
            </a:extLst>
          </p:cNvPr>
          <p:cNvSpPr txBox="1"/>
          <p:nvPr/>
        </p:nvSpPr>
        <p:spPr>
          <a:xfrm>
            <a:off x="7225353" y="5763734"/>
            <a:ext cx="143821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>
                <a:solidFill>
                  <a:srgbClr val="C00000"/>
                </a:solidFill>
              </a:rPr>
              <a:t>이미지 </a:t>
            </a:r>
            <a:r>
              <a:rPr lang="ko-KR" altLang="en-US" sz="800" dirty="0" err="1">
                <a:solidFill>
                  <a:srgbClr val="C00000"/>
                </a:solidFill>
              </a:rPr>
              <a:t>저장시</a:t>
            </a:r>
            <a:r>
              <a:rPr lang="ko-KR" altLang="en-US" sz="800" dirty="0">
                <a:solidFill>
                  <a:srgbClr val="C00000"/>
                </a:solidFill>
              </a:rPr>
              <a:t> 변경될 </a:t>
            </a:r>
            <a:r>
              <a:rPr lang="en-US" altLang="ko-KR" sz="800" dirty="0">
                <a:solidFill>
                  <a:srgbClr val="C00000"/>
                </a:solidFill>
              </a:rPr>
              <a:t>form</a:t>
            </a:r>
            <a:endParaRPr lang="ko-KR" altLang="en-US" sz="800" dirty="0">
              <a:solidFill>
                <a:srgbClr val="C00000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DC11B7A-13C6-4C89-AC94-FBFC214D9264}"/>
              </a:ext>
            </a:extLst>
          </p:cNvPr>
          <p:cNvSpPr/>
          <p:nvPr/>
        </p:nvSpPr>
        <p:spPr>
          <a:xfrm>
            <a:off x="4336826" y="4445697"/>
            <a:ext cx="355934" cy="200024"/>
          </a:xfrm>
          <a:prstGeom prst="rect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F5043F46-1150-4C16-9E3F-A6F11E937AF5}"/>
              </a:ext>
            </a:extLst>
          </p:cNvPr>
          <p:cNvCxnSpPr>
            <a:cxnSpLocks/>
            <a:stCxn id="21" idx="3"/>
            <a:endCxn id="25" idx="1"/>
          </p:cNvCxnSpPr>
          <p:nvPr/>
        </p:nvCxnSpPr>
        <p:spPr>
          <a:xfrm flipV="1">
            <a:off x="4692760" y="2503653"/>
            <a:ext cx="1171520" cy="2042056"/>
          </a:xfrm>
          <a:prstGeom prst="bentConnector3">
            <a:avLst>
              <a:gd name="adj1" fmla="val 18562"/>
            </a:avLst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7470ED2-9C72-45D9-BD94-DE708099CC42}"/>
              </a:ext>
            </a:extLst>
          </p:cNvPr>
          <p:cNvSpPr/>
          <p:nvPr/>
        </p:nvSpPr>
        <p:spPr>
          <a:xfrm>
            <a:off x="5864280" y="2357238"/>
            <a:ext cx="417987" cy="2928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385687E-289D-4AEB-AD77-249DC9BD1752}"/>
              </a:ext>
            </a:extLst>
          </p:cNvPr>
          <p:cNvSpPr/>
          <p:nvPr/>
        </p:nvSpPr>
        <p:spPr>
          <a:xfrm>
            <a:off x="6428092" y="5673560"/>
            <a:ext cx="355934" cy="200024"/>
          </a:xfrm>
          <a:prstGeom prst="rect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E4D2F4F-566D-433D-B4FB-90321ECC4069}"/>
              </a:ext>
            </a:extLst>
          </p:cNvPr>
          <p:cNvCxnSpPr>
            <a:cxnSpLocks/>
          </p:cNvCxnSpPr>
          <p:nvPr/>
        </p:nvCxnSpPr>
        <p:spPr>
          <a:xfrm flipV="1">
            <a:off x="7035800" y="3302284"/>
            <a:ext cx="271463" cy="310866"/>
          </a:xfrm>
          <a:prstGeom prst="line">
            <a:avLst/>
          </a:prstGeom>
          <a:ln w="127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C7ED7C1B-67AB-40D1-8EF7-A2387A509316}"/>
              </a:ext>
            </a:extLst>
          </p:cNvPr>
          <p:cNvCxnSpPr>
            <a:cxnSpLocks/>
          </p:cNvCxnSpPr>
          <p:nvPr/>
        </p:nvCxnSpPr>
        <p:spPr>
          <a:xfrm>
            <a:off x="7035677" y="4659156"/>
            <a:ext cx="278067" cy="1114416"/>
          </a:xfrm>
          <a:prstGeom prst="line">
            <a:avLst/>
          </a:prstGeom>
          <a:ln w="127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57233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2276585" cy="26161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3-3. URL Mapping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기술설명</a:t>
            </a:r>
            <a:endParaRPr lang="en-US" altLang="ko-KR" sz="16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25234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URL Mapping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5D8D7C7-2E5E-4CB5-A609-562E604224CF}"/>
              </a:ext>
            </a:extLst>
          </p:cNvPr>
          <p:cNvSpPr txBox="1"/>
          <p:nvPr/>
        </p:nvSpPr>
        <p:spPr>
          <a:xfrm>
            <a:off x="5000941" y="1795789"/>
            <a:ext cx="8162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/Login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4C0998-42DC-4490-B070-8CAEECA31A16}"/>
              </a:ext>
            </a:extLst>
          </p:cNvPr>
          <p:cNvSpPr txBox="1"/>
          <p:nvPr/>
        </p:nvSpPr>
        <p:spPr>
          <a:xfrm>
            <a:off x="5000941" y="2211893"/>
            <a:ext cx="19907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/Register/personal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AA3EF9-FC80-47A8-9E17-A43C4CADC9A1}"/>
              </a:ext>
            </a:extLst>
          </p:cNvPr>
          <p:cNvSpPr txBox="1"/>
          <p:nvPr/>
        </p:nvSpPr>
        <p:spPr>
          <a:xfrm>
            <a:off x="5000941" y="2479498"/>
            <a:ext cx="20976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/Register/corporate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769876D-673E-41C8-BA14-499D50147B95}"/>
              </a:ext>
            </a:extLst>
          </p:cNvPr>
          <p:cNvSpPr txBox="1"/>
          <p:nvPr/>
        </p:nvSpPr>
        <p:spPr>
          <a:xfrm>
            <a:off x="5000941" y="2747103"/>
            <a:ext cx="17416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/Register/group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E81070E-87C2-41AA-B6B5-C9F325674A0E}"/>
              </a:ext>
            </a:extLst>
          </p:cNvPr>
          <p:cNvSpPr txBox="1"/>
          <p:nvPr/>
        </p:nvSpPr>
        <p:spPr>
          <a:xfrm>
            <a:off x="5000941" y="3558667"/>
            <a:ext cx="12225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/campaign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3227D58-FBAD-45B3-BD3F-E1B7E7D2F16E}"/>
              </a:ext>
            </a:extLst>
          </p:cNvPr>
          <p:cNvSpPr txBox="1"/>
          <p:nvPr/>
        </p:nvSpPr>
        <p:spPr>
          <a:xfrm>
            <a:off x="6836870" y="3907785"/>
            <a:ext cx="21843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/campaign/detail/:id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0F4FFBF-E9F3-441E-9A5D-FC026025A2D1}"/>
              </a:ext>
            </a:extLst>
          </p:cNvPr>
          <p:cNvSpPr txBox="1"/>
          <p:nvPr/>
        </p:nvSpPr>
        <p:spPr>
          <a:xfrm>
            <a:off x="9464142" y="4247523"/>
            <a:ext cx="21143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/campaign/form/:id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2E6E7A6-19CC-49F6-97AF-4B9003B179E2}"/>
              </a:ext>
            </a:extLst>
          </p:cNvPr>
          <p:cNvSpPr txBox="1"/>
          <p:nvPr/>
        </p:nvSpPr>
        <p:spPr>
          <a:xfrm>
            <a:off x="5000941" y="4931915"/>
            <a:ext cx="18540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/</a:t>
            </a:r>
            <a:r>
              <a:rPr lang="en-US" altLang="ko-KR" sz="1600" b="1" dirty="0" err="1">
                <a:latin typeface="+mj-ea"/>
                <a:ea typeface="+mj-ea"/>
              </a:rPr>
              <a:t>carbonFootprint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CEC42EF-9402-4C03-B87D-ADF89805FE84}"/>
              </a:ext>
            </a:extLst>
          </p:cNvPr>
          <p:cNvSpPr txBox="1"/>
          <p:nvPr/>
        </p:nvSpPr>
        <p:spPr>
          <a:xfrm>
            <a:off x="5000941" y="5691794"/>
            <a:ext cx="10526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/</a:t>
            </a:r>
            <a:r>
              <a:rPr lang="en-US" altLang="ko-KR" sz="1600" b="1" dirty="0" err="1">
                <a:latin typeface="+mj-ea"/>
                <a:ea typeface="+mj-ea"/>
              </a:rPr>
              <a:t>mypage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F5A8AF-2E3C-4493-A90B-B7A9B363FED0}"/>
              </a:ext>
            </a:extLst>
          </p:cNvPr>
          <p:cNvSpPr txBox="1"/>
          <p:nvPr/>
        </p:nvSpPr>
        <p:spPr>
          <a:xfrm>
            <a:off x="9464142" y="3907785"/>
            <a:ext cx="20160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/campaign/edit/:id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4639667-4FBF-4697-8501-BE0BF8111099}"/>
              </a:ext>
            </a:extLst>
          </p:cNvPr>
          <p:cNvSpPr txBox="1"/>
          <p:nvPr/>
        </p:nvSpPr>
        <p:spPr>
          <a:xfrm>
            <a:off x="6836870" y="3558667"/>
            <a:ext cx="18026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/campaign/write</a:t>
            </a:r>
            <a:endParaRPr lang="ko-KR" altLang="en-US" sz="1600" b="1" dirty="0">
              <a:latin typeface="+mj-ea"/>
              <a:ea typeface="+mj-ea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61380A6D-94BB-43DF-A218-826F5FB01853}"/>
              </a:ext>
            </a:extLst>
          </p:cNvPr>
          <p:cNvCxnSpPr>
            <a:stCxn id="19" idx="3"/>
            <a:endCxn id="25" idx="1"/>
          </p:cNvCxnSpPr>
          <p:nvPr/>
        </p:nvCxnSpPr>
        <p:spPr>
          <a:xfrm>
            <a:off x="6223520" y="3727944"/>
            <a:ext cx="613350" cy="0"/>
          </a:xfrm>
          <a:prstGeom prst="straightConnector1">
            <a:avLst/>
          </a:prstGeom>
          <a:ln w="12700">
            <a:solidFill>
              <a:schemeClr val="accent6">
                <a:lumMod val="50000"/>
              </a:schemeClr>
            </a:solidFill>
            <a:prstDash val="solid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74B10E50-7DDE-4F63-9C4D-D558D458A16D}"/>
              </a:ext>
            </a:extLst>
          </p:cNvPr>
          <p:cNvCxnSpPr>
            <a:stCxn id="20" idx="3"/>
            <a:endCxn id="24" idx="1"/>
          </p:cNvCxnSpPr>
          <p:nvPr/>
        </p:nvCxnSpPr>
        <p:spPr>
          <a:xfrm>
            <a:off x="9021251" y="4077062"/>
            <a:ext cx="442891" cy="0"/>
          </a:xfrm>
          <a:prstGeom prst="straightConnector1">
            <a:avLst/>
          </a:prstGeom>
          <a:ln w="12700">
            <a:solidFill>
              <a:schemeClr val="accent6">
                <a:lumMod val="50000"/>
              </a:schemeClr>
            </a:solidFill>
            <a:prstDash val="solid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연결선: 꺾임 27">
            <a:extLst>
              <a:ext uri="{FF2B5EF4-FFF2-40B4-BE49-F238E27FC236}">
                <a16:creationId xmlns:a16="http://schemas.microsoft.com/office/drawing/2014/main" id="{4F8CBEF3-4C7E-43DE-BBFC-00C25CF660CE}"/>
              </a:ext>
            </a:extLst>
          </p:cNvPr>
          <p:cNvCxnSpPr>
            <a:stCxn id="20" idx="3"/>
            <a:endCxn id="21" idx="1"/>
          </p:cNvCxnSpPr>
          <p:nvPr/>
        </p:nvCxnSpPr>
        <p:spPr>
          <a:xfrm>
            <a:off x="9021251" y="4077062"/>
            <a:ext cx="442891" cy="339738"/>
          </a:xfrm>
          <a:prstGeom prst="bentConnector3">
            <a:avLst/>
          </a:prstGeom>
          <a:ln w="12700">
            <a:solidFill>
              <a:schemeClr val="accent6">
                <a:lumMod val="50000"/>
              </a:schemeClr>
            </a:solidFill>
            <a:prstDash val="solid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C45EDF9D-73CD-428F-93AE-90411B63934F}"/>
              </a:ext>
            </a:extLst>
          </p:cNvPr>
          <p:cNvCxnSpPr>
            <a:stCxn id="19" idx="3"/>
            <a:endCxn id="20" idx="1"/>
          </p:cNvCxnSpPr>
          <p:nvPr/>
        </p:nvCxnSpPr>
        <p:spPr>
          <a:xfrm>
            <a:off x="6223520" y="3727944"/>
            <a:ext cx="613350" cy="349118"/>
          </a:xfrm>
          <a:prstGeom prst="bentConnector3">
            <a:avLst/>
          </a:prstGeom>
          <a:ln w="12700">
            <a:solidFill>
              <a:schemeClr val="accent6">
                <a:lumMod val="50000"/>
              </a:schemeClr>
            </a:solidFill>
            <a:prstDash val="solid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제목 3">
            <a:extLst>
              <a:ext uri="{FF2B5EF4-FFF2-40B4-BE49-F238E27FC236}">
                <a16:creationId xmlns:a16="http://schemas.microsoft.com/office/drawing/2014/main" id="{6BAE86C3-DE22-4083-948A-F27FFD997F74}"/>
              </a:ext>
            </a:extLst>
          </p:cNvPr>
          <p:cNvSpPr txBox="1">
            <a:spLocks/>
          </p:cNvSpPr>
          <p:nvPr/>
        </p:nvSpPr>
        <p:spPr>
          <a:xfrm>
            <a:off x="2755137" y="3272430"/>
            <a:ext cx="1032002" cy="42618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dirty="0">
                <a:solidFill>
                  <a:schemeClr val="accent6"/>
                </a:solidFill>
                <a:latin typeface="맑은고딕"/>
              </a:rPr>
              <a:t>User</a:t>
            </a:r>
            <a:endParaRPr lang="ko-KR" altLang="en-US" dirty="0">
              <a:solidFill>
                <a:schemeClr val="accent6"/>
              </a:solidFill>
              <a:latin typeface="맑은고딕"/>
            </a:endParaRPr>
          </a:p>
        </p:txBody>
      </p: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4A4D7A70-B21B-4D99-819B-FADB652E27ED}"/>
              </a:ext>
            </a:extLst>
          </p:cNvPr>
          <p:cNvCxnSpPr>
            <a:stCxn id="30" idx="3"/>
            <a:endCxn id="13" idx="1"/>
          </p:cNvCxnSpPr>
          <p:nvPr/>
        </p:nvCxnSpPr>
        <p:spPr>
          <a:xfrm flipV="1">
            <a:off x="3787139" y="1965066"/>
            <a:ext cx="1213802" cy="1520456"/>
          </a:xfrm>
          <a:prstGeom prst="bentConnector3">
            <a:avLst/>
          </a:prstGeom>
          <a:ln w="12700">
            <a:solidFill>
              <a:schemeClr val="accent6">
                <a:lumMod val="50000"/>
              </a:schemeClr>
            </a:solidFill>
            <a:prstDash val="solid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40DF8D6C-A018-4800-8D09-7EFD7C4B7600}"/>
              </a:ext>
            </a:extLst>
          </p:cNvPr>
          <p:cNvCxnSpPr>
            <a:stCxn id="30" idx="3"/>
            <a:endCxn id="14" idx="1"/>
          </p:cNvCxnSpPr>
          <p:nvPr/>
        </p:nvCxnSpPr>
        <p:spPr>
          <a:xfrm flipV="1">
            <a:off x="3787139" y="2381170"/>
            <a:ext cx="1213802" cy="1104352"/>
          </a:xfrm>
          <a:prstGeom prst="bentConnector3">
            <a:avLst/>
          </a:prstGeom>
          <a:ln w="12700">
            <a:solidFill>
              <a:schemeClr val="accent6">
                <a:lumMod val="50000"/>
              </a:schemeClr>
            </a:solidFill>
            <a:prstDash val="solid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연결선: 꺾임 32">
            <a:extLst>
              <a:ext uri="{FF2B5EF4-FFF2-40B4-BE49-F238E27FC236}">
                <a16:creationId xmlns:a16="http://schemas.microsoft.com/office/drawing/2014/main" id="{591FF9B8-A8D2-41EA-8720-17183DC35B32}"/>
              </a:ext>
            </a:extLst>
          </p:cNvPr>
          <p:cNvCxnSpPr>
            <a:stCxn id="30" idx="3"/>
            <a:endCxn id="17" idx="1"/>
          </p:cNvCxnSpPr>
          <p:nvPr/>
        </p:nvCxnSpPr>
        <p:spPr>
          <a:xfrm flipV="1">
            <a:off x="3787139" y="2648775"/>
            <a:ext cx="1213802" cy="836747"/>
          </a:xfrm>
          <a:prstGeom prst="bentConnector3">
            <a:avLst/>
          </a:prstGeom>
          <a:ln w="12700">
            <a:solidFill>
              <a:schemeClr val="accent6">
                <a:lumMod val="50000"/>
              </a:schemeClr>
            </a:solidFill>
            <a:prstDash val="solid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CB60F775-4E43-4E17-834F-C3B9EC9DBFFC}"/>
              </a:ext>
            </a:extLst>
          </p:cNvPr>
          <p:cNvCxnSpPr>
            <a:stCxn id="30" idx="3"/>
            <a:endCxn id="18" idx="1"/>
          </p:cNvCxnSpPr>
          <p:nvPr/>
        </p:nvCxnSpPr>
        <p:spPr>
          <a:xfrm flipV="1">
            <a:off x="3787139" y="2916380"/>
            <a:ext cx="1213802" cy="569142"/>
          </a:xfrm>
          <a:prstGeom prst="bentConnector3">
            <a:avLst/>
          </a:prstGeom>
          <a:ln w="12700">
            <a:solidFill>
              <a:schemeClr val="accent6">
                <a:lumMod val="50000"/>
              </a:schemeClr>
            </a:solidFill>
            <a:prstDash val="solid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연결선: 꺾임 34">
            <a:extLst>
              <a:ext uri="{FF2B5EF4-FFF2-40B4-BE49-F238E27FC236}">
                <a16:creationId xmlns:a16="http://schemas.microsoft.com/office/drawing/2014/main" id="{27EC50E9-2BC9-4628-864A-66BDB2EEE194}"/>
              </a:ext>
            </a:extLst>
          </p:cNvPr>
          <p:cNvCxnSpPr>
            <a:stCxn id="30" idx="3"/>
            <a:endCxn id="19" idx="1"/>
          </p:cNvCxnSpPr>
          <p:nvPr/>
        </p:nvCxnSpPr>
        <p:spPr>
          <a:xfrm>
            <a:off x="3787139" y="3485522"/>
            <a:ext cx="1213802" cy="242422"/>
          </a:xfrm>
          <a:prstGeom prst="bentConnector3">
            <a:avLst/>
          </a:prstGeom>
          <a:ln w="12700">
            <a:solidFill>
              <a:schemeClr val="accent6">
                <a:lumMod val="50000"/>
              </a:schemeClr>
            </a:solidFill>
            <a:prstDash val="solid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60408C00-AE0F-4237-B150-6506EC5C36CE}"/>
              </a:ext>
            </a:extLst>
          </p:cNvPr>
          <p:cNvCxnSpPr>
            <a:stCxn id="30" idx="3"/>
            <a:endCxn id="22" idx="1"/>
          </p:cNvCxnSpPr>
          <p:nvPr/>
        </p:nvCxnSpPr>
        <p:spPr>
          <a:xfrm>
            <a:off x="3787139" y="3485522"/>
            <a:ext cx="1213802" cy="1615670"/>
          </a:xfrm>
          <a:prstGeom prst="bentConnector3">
            <a:avLst/>
          </a:prstGeom>
          <a:ln w="12700">
            <a:solidFill>
              <a:schemeClr val="accent6">
                <a:lumMod val="50000"/>
              </a:schemeClr>
            </a:solidFill>
            <a:prstDash val="solid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연결선: 꺾임 36">
            <a:extLst>
              <a:ext uri="{FF2B5EF4-FFF2-40B4-BE49-F238E27FC236}">
                <a16:creationId xmlns:a16="http://schemas.microsoft.com/office/drawing/2014/main" id="{451AD617-C427-406A-A8D0-D187DD95F2DC}"/>
              </a:ext>
            </a:extLst>
          </p:cNvPr>
          <p:cNvCxnSpPr>
            <a:stCxn id="30" idx="3"/>
            <a:endCxn id="23" idx="1"/>
          </p:cNvCxnSpPr>
          <p:nvPr/>
        </p:nvCxnSpPr>
        <p:spPr>
          <a:xfrm>
            <a:off x="3787139" y="3485522"/>
            <a:ext cx="1213802" cy="2375549"/>
          </a:xfrm>
          <a:prstGeom prst="bentConnector3">
            <a:avLst/>
          </a:prstGeom>
          <a:ln w="12700">
            <a:solidFill>
              <a:schemeClr val="accent6">
                <a:lumMod val="50000"/>
              </a:schemeClr>
            </a:solidFill>
            <a:prstDash val="solid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68351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메인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DE930B2-E3CC-4021-8312-86C4A749F0D0}"/>
              </a:ext>
            </a:extLst>
          </p:cNvPr>
          <p:cNvSpPr txBox="1"/>
          <p:nvPr/>
        </p:nvSpPr>
        <p:spPr>
          <a:xfrm>
            <a:off x="3437899" y="2537876"/>
            <a:ext cx="26581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+mj-ea"/>
                <a:ea typeface="+mj-ea"/>
              </a:rPr>
              <a:t>등록된 캠페인 게시글 노출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5A0F292-3C4C-44E1-9219-DA8F7AFA828C}"/>
              </a:ext>
            </a:extLst>
          </p:cNvPr>
          <p:cNvGrpSpPr/>
          <p:nvPr/>
        </p:nvGrpSpPr>
        <p:grpSpPr>
          <a:xfrm>
            <a:off x="3596768" y="3031188"/>
            <a:ext cx="2158093" cy="307777"/>
            <a:chOff x="1522374" y="1735254"/>
            <a:chExt cx="2158093" cy="307777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48B425C-9024-4021-B75A-F15106BAEE7F}"/>
                </a:ext>
              </a:extLst>
            </p:cNvPr>
            <p:cNvSpPr txBox="1"/>
            <p:nvPr/>
          </p:nvSpPr>
          <p:spPr>
            <a:xfrm>
              <a:off x="1574762" y="1735254"/>
              <a:ext cx="21057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+mj-ea"/>
                  <a:ea typeface="+mj-ea"/>
                </a:rPr>
                <a:t>Swiper</a:t>
              </a:r>
              <a:r>
                <a:rPr lang="ko-KR" altLang="en-US" sz="1400" dirty="0">
                  <a:latin typeface="+mj-ea"/>
                  <a:ea typeface="+mj-ea"/>
                </a:rPr>
                <a:t> 라이브러리 활용</a:t>
              </a: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5FA9A08F-AC54-48E9-8C0F-4B8B96CE09FA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pic>
        <p:nvPicPr>
          <p:cNvPr id="18" name="그림 17" descr="텍스트, 스크린샷, 운영 체제, 소프트웨어이(가) 표시된 사진&#10;&#10;자동 생성된 설명">
            <a:extLst>
              <a:ext uri="{FF2B5EF4-FFF2-40B4-BE49-F238E27FC236}">
                <a16:creationId xmlns:a16="http://schemas.microsoft.com/office/drawing/2014/main" id="{E1A82847-B3A5-49FE-8BEC-137FBB68D5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0297" y="630043"/>
            <a:ext cx="2935349" cy="5903313"/>
          </a:xfrm>
          <a:prstGeom prst="rect">
            <a:avLst/>
          </a:prstGeom>
        </p:spPr>
      </p:pic>
      <p:sp>
        <p:nvSpPr>
          <p:cNvPr id="19" name="右箭头 54">
            <a:extLst>
              <a:ext uri="{FF2B5EF4-FFF2-40B4-BE49-F238E27FC236}">
                <a16:creationId xmlns:a16="http://schemas.microsoft.com/office/drawing/2014/main" id="{A7BEAB80-2D78-4212-B98D-7369AB90E2C5}"/>
              </a:ext>
            </a:extLst>
          </p:cNvPr>
          <p:cNvSpPr/>
          <p:nvPr/>
        </p:nvSpPr>
        <p:spPr>
          <a:xfrm rot="10800000">
            <a:off x="6828638" y="2780611"/>
            <a:ext cx="641445" cy="191069"/>
          </a:xfrm>
          <a:prstGeom prst="rightArrow">
            <a:avLst>
              <a:gd name="adj1" fmla="val 50000"/>
              <a:gd name="adj2" fmla="val 6481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06" rIns="91418" bIns="45706" anchor="ctr"/>
          <a:lstStyle/>
          <a:p>
            <a:pPr algn="ctr" defTabSz="685165">
              <a:defRPr/>
            </a:pPr>
            <a:endParaRPr lang="zh-CN" altLang="en-US" sz="1735">
              <a:solidFill>
                <a:prstClr val="white"/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Source Han Sans SC"/>
            </a:endParaRPr>
          </a:p>
        </p:txBody>
      </p:sp>
      <p:sp>
        <p:nvSpPr>
          <p:cNvPr id="20" name="右箭头 54">
            <a:extLst>
              <a:ext uri="{FF2B5EF4-FFF2-40B4-BE49-F238E27FC236}">
                <a16:creationId xmlns:a16="http://schemas.microsoft.com/office/drawing/2014/main" id="{9B8F258B-D8A5-4171-A76E-BAE2DD5FF300}"/>
              </a:ext>
            </a:extLst>
          </p:cNvPr>
          <p:cNvSpPr/>
          <p:nvPr/>
        </p:nvSpPr>
        <p:spPr>
          <a:xfrm rot="10800000">
            <a:off x="6828638" y="4418911"/>
            <a:ext cx="641445" cy="191069"/>
          </a:xfrm>
          <a:prstGeom prst="rightArrow">
            <a:avLst>
              <a:gd name="adj1" fmla="val 50000"/>
              <a:gd name="adj2" fmla="val 6481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06" rIns="91418" bIns="45706" anchor="ctr"/>
          <a:lstStyle/>
          <a:p>
            <a:pPr algn="ctr" defTabSz="685165">
              <a:defRPr/>
            </a:pPr>
            <a:endParaRPr lang="zh-CN" altLang="en-US" sz="1735">
              <a:solidFill>
                <a:prstClr val="white"/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Source Han Sans SC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B6C6994-66B0-4360-80DF-30CB164A6875}"/>
              </a:ext>
            </a:extLst>
          </p:cNvPr>
          <p:cNvSpPr txBox="1"/>
          <p:nvPr/>
        </p:nvSpPr>
        <p:spPr>
          <a:xfrm>
            <a:off x="3437899" y="4116669"/>
            <a:ext cx="28658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>
                <a:latin typeface="+mj-ea"/>
                <a:ea typeface="+mj-ea"/>
              </a:rPr>
              <a:t>누적 탄소계산 데이터 시각화</a:t>
            </a:r>
            <a:endParaRPr lang="ko-KR" altLang="en-US" sz="1600" dirty="0">
              <a:latin typeface="+mj-ea"/>
              <a:ea typeface="+mj-ea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9C23A6E0-3B01-4414-AB1B-ED67B7C9F3FE}"/>
              </a:ext>
            </a:extLst>
          </p:cNvPr>
          <p:cNvGrpSpPr/>
          <p:nvPr/>
        </p:nvGrpSpPr>
        <p:grpSpPr>
          <a:xfrm>
            <a:off x="3596768" y="4609981"/>
            <a:ext cx="2311533" cy="307777"/>
            <a:chOff x="1522374" y="1735254"/>
            <a:chExt cx="2311533" cy="307777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3B6D21C-75C7-483A-8834-C30A2F3D3FF9}"/>
                </a:ext>
              </a:extLst>
            </p:cNvPr>
            <p:cNvSpPr txBox="1"/>
            <p:nvPr/>
          </p:nvSpPr>
          <p:spPr>
            <a:xfrm>
              <a:off x="1574762" y="1735254"/>
              <a:ext cx="225914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err="1">
                  <a:latin typeface="+mj-ea"/>
                </a:rPr>
                <a:t>Recharts</a:t>
              </a:r>
              <a:r>
                <a:rPr lang="ko-KR" altLang="en-US" sz="1400" dirty="0">
                  <a:latin typeface="+mj-ea"/>
                </a:rPr>
                <a:t> 라이브러리 사용</a:t>
              </a:r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C95248F5-67DD-427A-837A-4CCEE82487A7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32A8BAB7-B048-4E04-814B-532DD18B9901}"/>
              </a:ext>
            </a:extLst>
          </p:cNvPr>
          <p:cNvSpPr txBox="1"/>
          <p:nvPr/>
        </p:nvSpPr>
        <p:spPr>
          <a:xfrm>
            <a:off x="88412" y="1295409"/>
            <a:ext cx="2215158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8AF78DF-4B8E-41E7-AE64-10DD3DBAC85E}"/>
              </a:ext>
            </a:extLst>
          </p:cNvPr>
          <p:cNvSpPr txBox="1"/>
          <p:nvPr/>
        </p:nvSpPr>
        <p:spPr>
          <a:xfrm>
            <a:off x="263158" y="3296098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/>
              <a:t>3-4-1. </a:t>
            </a:r>
            <a:r>
              <a:rPr lang="ko-KR" altLang="en-US" sz="1200" b="1" dirty="0"/>
              <a:t>메인</a:t>
            </a:r>
            <a:endParaRPr lang="en-US" altLang="ko-KR" sz="1200" b="1" dirty="0"/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3-4-10.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</p:spTree>
    <p:extLst>
      <p:ext uri="{BB962C8B-B14F-4D97-AF65-F5344CB8AC3E}">
        <p14:creationId xmlns:p14="http://schemas.microsoft.com/office/powerpoint/2010/main" val="3215130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1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33105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로그인 및 회원가입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그림 20" descr="텍스트, 스크린샷, 폰트, 로고이(가) 표시된 사진&#10;&#10;자동 생성된 설명">
            <a:extLst>
              <a:ext uri="{FF2B5EF4-FFF2-40B4-BE49-F238E27FC236}">
                <a16:creationId xmlns:a16="http://schemas.microsoft.com/office/drawing/2014/main" id="{593AFEC9-5F37-4426-9837-E453029C11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5354" y="1231803"/>
            <a:ext cx="8461091" cy="4029090"/>
          </a:xfrm>
          <a:prstGeom prst="rect">
            <a:avLst/>
          </a:prstGeom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1C1F698F-3585-46ED-B984-8A4277A8F6DB}"/>
              </a:ext>
            </a:extLst>
          </p:cNvPr>
          <p:cNvGrpSpPr/>
          <p:nvPr/>
        </p:nvGrpSpPr>
        <p:grpSpPr>
          <a:xfrm>
            <a:off x="3237283" y="5019616"/>
            <a:ext cx="2372254" cy="307777"/>
            <a:chOff x="1522374" y="1735254"/>
            <a:chExt cx="2372254" cy="307777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51F1473-8137-413F-AA87-B97234074585}"/>
                </a:ext>
              </a:extLst>
            </p:cNvPr>
            <p:cNvSpPr txBox="1"/>
            <p:nvPr/>
          </p:nvSpPr>
          <p:spPr>
            <a:xfrm>
              <a:off x="1574762" y="1735254"/>
              <a:ext cx="23198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0" i="0" dirty="0">
                  <a:solidFill>
                    <a:srgbClr val="0D0D0D"/>
                  </a:solidFill>
                  <a:effectLst/>
                  <a:latin typeface="Söhne"/>
                </a:rPr>
                <a:t>회원 유형에 따른 로그인 창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32D3FF4F-7398-4995-B15E-3336F9CB5321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D218CBE8-1DED-4777-A56D-4C76B2A3F151}"/>
              </a:ext>
            </a:extLst>
          </p:cNvPr>
          <p:cNvSpPr txBox="1"/>
          <p:nvPr/>
        </p:nvSpPr>
        <p:spPr>
          <a:xfrm>
            <a:off x="3240821" y="5375370"/>
            <a:ext cx="14879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-</a:t>
            </a:r>
            <a:r>
              <a:rPr kumimoji="1" lang="ko-KR" altLang="en-US" sz="1200" dirty="0"/>
              <a:t> 탭 형식으로 구분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1CCA7E49-A05D-4DAF-B780-E5FFF57D89C5}"/>
              </a:ext>
            </a:extLst>
          </p:cNvPr>
          <p:cNvGrpSpPr/>
          <p:nvPr/>
        </p:nvGrpSpPr>
        <p:grpSpPr>
          <a:xfrm>
            <a:off x="7675656" y="5006157"/>
            <a:ext cx="2332179" cy="307777"/>
            <a:chOff x="1522374" y="1735254"/>
            <a:chExt cx="2332179" cy="30777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99CC3ED-7CA9-4E26-BF06-0F768DB4C661}"/>
                </a:ext>
              </a:extLst>
            </p:cNvPr>
            <p:cNvSpPr txBox="1"/>
            <p:nvPr/>
          </p:nvSpPr>
          <p:spPr>
            <a:xfrm>
              <a:off x="1574762" y="1735254"/>
              <a:ext cx="22797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0" i="0" dirty="0">
                  <a:solidFill>
                    <a:srgbClr val="0D0D0D"/>
                  </a:solidFill>
                  <a:effectLst/>
                  <a:latin typeface="Söhne"/>
                </a:rPr>
                <a:t>회원 유형별 회원가입 버튼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3EA55E08-16A2-4245-86D0-477524CF05F9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5DCBDC02-5AB0-4331-8C76-19122E94FF13}"/>
              </a:ext>
            </a:extLst>
          </p:cNvPr>
          <p:cNvSpPr txBox="1"/>
          <p:nvPr/>
        </p:nvSpPr>
        <p:spPr>
          <a:xfrm>
            <a:off x="88412" y="1295409"/>
            <a:ext cx="2215158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A316D1D-9606-4C99-BD1F-636E37612812}"/>
              </a:ext>
            </a:extLst>
          </p:cNvPr>
          <p:cNvSpPr txBox="1"/>
          <p:nvPr/>
        </p:nvSpPr>
        <p:spPr>
          <a:xfrm>
            <a:off x="263158" y="3296098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3-4-2. </a:t>
            </a:r>
            <a:r>
              <a:rPr lang="ko-KR" altLang="en-US" sz="1200" b="1" dirty="0"/>
              <a:t>로그인 및 회원가입</a:t>
            </a:r>
            <a:endParaRPr lang="en-US" altLang="ko-KR" sz="1200" b="1" dirty="0"/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3-4-10.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  <p:pic>
        <p:nvPicPr>
          <p:cNvPr id="3" name="그림 2" descr="텍스트, 스크린샷, 폰트, 화이트이(가) 표시된 사진&#10;&#10;자동 생성된 설명">
            <a:extLst>
              <a:ext uri="{FF2B5EF4-FFF2-40B4-BE49-F238E27FC236}">
                <a16:creationId xmlns:a16="http://schemas.microsoft.com/office/drawing/2014/main" id="{040576F9-0B47-8912-78C7-B798AF703A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4573" y="530280"/>
            <a:ext cx="3460067" cy="1535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8359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22525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회원 </a:t>
            </a:r>
            <a:r>
              <a:rPr lang="en-US" altLang="ko-KR" sz="2800" b="1" dirty="0"/>
              <a:t>ID </a:t>
            </a:r>
            <a:r>
              <a:rPr lang="ko-KR" altLang="en-US" sz="2800" b="1" dirty="0"/>
              <a:t>찾기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FD100643-F1D8-494C-A81D-DEA8D76B8329}"/>
              </a:ext>
            </a:extLst>
          </p:cNvPr>
          <p:cNvGrpSpPr/>
          <p:nvPr/>
        </p:nvGrpSpPr>
        <p:grpSpPr>
          <a:xfrm>
            <a:off x="7421015" y="4927141"/>
            <a:ext cx="1681360" cy="307777"/>
            <a:chOff x="1522374" y="1735254"/>
            <a:chExt cx="1681360" cy="307777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E5C63D5-8C69-48E4-A332-E9EE2D4CD32A}"/>
                </a:ext>
              </a:extLst>
            </p:cNvPr>
            <p:cNvSpPr txBox="1"/>
            <p:nvPr/>
          </p:nvSpPr>
          <p:spPr>
            <a:xfrm>
              <a:off x="1574762" y="1735254"/>
              <a:ext cx="162897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j-ea"/>
                  <a:ea typeface="+mj-ea"/>
                </a:rPr>
                <a:t>찾기 버튼 클릭 후</a:t>
              </a:r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E29F71F9-DC7F-4433-BDEB-154E4C0C1463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pic>
        <p:nvPicPr>
          <p:cNvPr id="29" name="그림 28" descr="텍스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45DD46EA-DE2F-4EB6-A127-0402A4C865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4727" y="1418298"/>
            <a:ext cx="4357062" cy="3327544"/>
          </a:xfrm>
          <a:prstGeom prst="rect">
            <a:avLst/>
          </a:prstGeom>
        </p:spPr>
      </p:pic>
      <p:grpSp>
        <p:nvGrpSpPr>
          <p:cNvPr id="30" name="그룹 29">
            <a:extLst>
              <a:ext uri="{FF2B5EF4-FFF2-40B4-BE49-F238E27FC236}">
                <a16:creationId xmlns:a16="http://schemas.microsoft.com/office/drawing/2014/main" id="{57DAE144-36A6-46B4-B129-8ACF78B5CF15}"/>
              </a:ext>
            </a:extLst>
          </p:cNvPr>
          <p:cNvGrpSpPr/>
          <p:nvPr/>
        </p:nvGrpSpPr>
        <p:grpSpPr>
          <a:xfrm>
            <a:off x="2771088" y="4923869"/>
            <a:ext cx="1743877" cy="307777"/>
            <a:chOff x="1522374" y="1735254"/>
            <a:chExt cx="1743877" cy="307777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23EBEF7-213B-4273-BB47-4DD6D4FDE557}"/>
                </a:ext>
              </a:extLst>
            </p:cNvPr>
            <p:cNvSpPr txBox="1"/>
            <p:nvPr/>
          </p:nvSpPr>
          <p:spPr>
            <a:xfrm>
              <a:off x="1574762" y="1735254"/>
              <a:ext cx="16914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j-ea"/>
                  <a:ea typeface="+mj-ea"/>
                </a:rPr>
                <a:t>찾기 버튼 클릭 전 </a:t>
              </a:r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2415DF22-70F7-490D-8A52-5EB6767ECA31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pic>
        <p:nvPicPr>
          <p:cNvPr id="33" name="그림 32" descr="텍스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BC568D38-133B-4BEE-81D4-2CDB1A62E9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8742" y="1418300"/>
            <a:ext cx="4501157" cy="332754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9281EEB-4843-452E-AA32-14D440EB78CF}"/>
              </a:ext>
            </a:extLst>
          </p:cNvPr>
          <p:cNvSpPr txBox="1"/>
          <p:nvPr/>
        </p:nvSpPr>
        <p:spPr>
          <a:xfrm>
            <a:off x="88412" y="1295409"/>
            <a:ext cx="2215158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9061F0B-2C9F-4C2D-9DB2-FF178EC3ED19}"/>
              </a:ext>
            </a:extLst>
          </p:cNvPr>
          <p:cNvSpPr txBox="1"/>
          <p:nvPr/>
        </p:nvSpPr>
        <p:spPr>
          <a:xfrm>
            <a:off x="263158" y="3296098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3-4-3. </a:t>
            </a:r>
            <a:r>
              <a:rPr lang="ko-KR" altLang="en-US" sz="1200" b="1" dirty="0"/>
              <a:t>회원 </a:t>
            </a:r>
            <a:r>
              <a:rPr lang="en-US" altLang="ko-KR" sz="1200" b="1" dirty="0"/>
              <a:t>ID </a:t>
            </a:r>
            <a:r>
              <a:rPr lang="ko-KR" altLang="en-US" sz="1200" b="1" dirty="0"/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3-4-10.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</p:spTree>
    <p:extLst>
      <p:ext uri="{BB962C8B-B14F-4D97-AF65-F5344CB8AC3E}">
        <p14:creationId xmlns:p14="http://schemas.microsoft.com/office/powerpoint/2010/main" val="6358994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21066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회원가입 폼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그림 22" descr="텍스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F09E164B-079F-4313-A571-4D5EA20481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9034" y="1377391"/>
            <a:ext cx="2868387" cy="3768509"/>
          </a:xfrm>
          <a:prstGeom prst="rect">
            <a:avLst/>
          </a:prstGeom>
        </p:spPr>
      </p:pic>
      <p:pic>
        <p:nvPicPr>
          <p:cNvPr id="24" name="그림 23" descr="텍스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93E2F9F3-73A6-4301-AA66-56EC20B7E9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4688" y="1377391"/>
            <a:ext cx="2868387" cy="3768509"/>
          </a:xfrm>
          <a:prstGeom prst="rect">
            <a:avLst/>
          </a:prstGeom>
        </p:spPr>
      </p:pic>
      <p:pic>
        <p:nvPicPr>
          <p:cNvPr id="25" name="그림 24" descr="텍스트, 스크린샷, 번호, 디자인이(가) 표시된 사진&#10;&#10;자동 생성된 설명">
            <a:extLst>
              <a:ext uri="{FF2B5EF4-FFF2-40B4-BE49-F238E27FC236}">
                <a16:creationId xmlns:a16="http://schemas.microsoft.com/office/drawing/2014/main" id="{3DB80DA5-D2D4-463A-B172-F42BDEA2A6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3802" y="1377392"/>
            <a:ext cx="3047965" cy="3768509"/>
          </a:xfrm>
          <a:prstGeom prst="rect">
            <a:avLst/>
          </a:prstGeom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A5D91B05-B9DE-4208-AFA4-5A5398EA0758}"/>
              </a:ext>
            </a:extLst>
          </p:cNvPr>
          <p:cNvGrpSpPr/>
          <p:nvPr/>
        </p:nvGrpSpPr>
        <p:grpSpPr>
          <a:xfrm>
            <a:off x="2653802" y="5480608"/>
            <a:ext cx="2152643" cy="307777"/>
            <a:chOff x="1522374" y="1735254"/>
            <a:chExt cx="2152643" cy="30777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C7AD226-768E-4F94-8B4A-DA36C9280FD6}"/>
                </a:ext>
              </a:extLst>
            </p:cNvPr>
            <p:cNvSpPr txBox="1"/>
            <p:nvPr/>
          </p:nvSpPr>
          <p:spPr>
            <a:xfrm>
              <a:off x="1574762" y="1735254"/>
              <a:ext cx="21002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0" i="0" dirty="0">
                  <a:solidFill>
                    <a:srgbClr val="0D0D0D"/>
                  </a:solidFill>
                  <a:effectLst/>
                  <a:latin typeface="Söhne"/>
                </a:rPr>
                <a:t>회원 유형별 회원가입 폼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FB1E705B-F782-4BEA-A3FC-B4BA346B7859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5265EDA5-8A40-4240-A270-005F92FC444E}"/>
              </a:ext>
            </a:extLst>
          </p:cNvPr>
          <p:cNvSpPr txBox="1"/>
          <p:nvPr/>
        </p:nvSpPr>
        <p:spPr>
          <a:xfrm>
            <a:off x="2665204" y="5839551"/>
            <a:ext cx="45736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-</a:t>
            </a:r>
            <a:r>
              <a:rPr kumimoji="1" lang="ko-KR" altLang="en-US" sz="1200" dirty="0"/>
              <a:t> 동일한 레이아웃</a:t>
            </a:r>
            <a:r>
              <a:rPr kumimoji="1" lang="en-US" altLang="ko-KR" sz="1200" dirty="0"/>
              <a:t>,</a:t>
            </a:r>
            <a:r>
              <a:rPr kumimoji="1" lang="ko-KR" altLang="en-US" sz="1200" dirty="0"/>
              <a:t> </a:t>
            </a: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각 회원 유형에 따라 인풋 및 버튼 등 요소 조정</a:t>
            </a:r>
            <a:endParaRPr kumimoji="1" lang="ko-KR" altLang="en-US" sz="12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FBEE539-4224-4AF3-84DE-76F4DFEB4CE2}"/>
              </a:ext>
            </a:extLst>
          </p:cNvPr>
          <p:cNvSpPr txBox="1"/>
          <p:nvPr/>
        </p:nvSpPr>
        <p:spPr>
          <a:xfrm>
            <a:off x="88412" y="1295409"/>
            <a:ext cx="2215158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212310E-3109-43BF-9FF0-6F5736512316}"/>
              </a:ext>
            </a:extLst>
          </p:cNvPr>
          <p:cNvSpPr txBox="1"/>
          <p:nvPr/>
        </p:nvSpPr>
        <p:spPr>
          <a:xfrm>
            <a:off x="263158" y="3296098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3-4-4. </a:t>
            </a:r>
            <a:r>
              <a:rPr lang="ko-KR" altLang="en-US" sz="1200" b="1" dirty="0"/>
              <a:t>회원가입 폼</a:t>
            </a:r>
            <a:endParaRPr lang="en-US" altLang="ko-KR" sz="1200" b="1" dirty="0"/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3-4-10.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</p:spTree>
    <p:extLst>
      <p:ext uri="{BB962C8B-B14F-4D97-AF65-F5344CB8AC3E}">
        <p14:creationId xmlns:p14="http://schemas.microsoft.com/office/powerpoint/2010/main" val="16528428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그림 30">
            <a:extLst>
              <a:ext uri="{FF2B5EF4-FFF2-40B4-BE49-F238E27FC236}">
                <a16:creationId xmlns:a16="http://schemas.microsoft.com/office/drawing/2014/main" id="{ABD71BE7-18A8-44F3-9A68-DDEC5824EE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7971" y="1057241"/>
            <a:ext cx="3971796" cy="2978847"/>
          </a:xfrm>
          <a:prstGeom prst="rect">
            <a:avLst/>
          </a:prstGeom>
        </p:spPr>
      </p:pic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908E47B6-DC75-4272-8EDB-E5DDF2949A80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82EB56E6-339B-4D16-8572-0C454C062844}"/>
              </a:ext>
            </a:extLst>
          </p:cNvPr>
          <p:cNvSpPr txBox="1"/>
          <p:nvPr/>
        </p:nvSpPr>
        <p:spPr>
          <a:xfrm>
            <a:off x="2433209" y="447935"/>
            <a:ext cx="21066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캠페인 목록</a:t>
            </a: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74C4FD12-36DF-478E-A999-626798234A9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8108C57B-E4A1-4E9E-87EC-19C4FE74A163}"/>
              </a:ext>
            </a:extLst>
          </p:cNvPr>
          <p:cNvGrpSpPr/>
          <p:nvPr/>
        </p:nvGrpSpPr>
        <p:grpSpPr>
          <a:xfrm>
            <a:off x="4597052" y="3926822"/>
            <a:ext cx="1354347" cy="307777"/>
            <a:chOff x="1522374" y="1735254"/>
            <a:chExt cx="1354347" cy="307777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D314B6C1-B1D8-4949-ADF9-A229F2ACA447}"/>
                </a:ext>
              </a:extLst>
            </p:cNvPr>
            <p:cNvSpPr txBox="1"/>
            <p:nvPr/>
          </p:nvSpPr>
          <p:spPr>
            <a:xfrm>
              <a:off x="1574762" y="1735254"/>
              <a:ext cx="13019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rgbClr val="0D0D0D"/>
                  </a:solidFill>
                  <a:latin typeface="Söhne"/>
                  <a:ea typeface="+mj-ea"/>
                </a:rPr>
                <a:t>회원유형별 탭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59361BD1-4B54-4935-8AC8-9283500C12FF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pic>
        <p:nvPicPr>
          <p:cNvPr id="38" name="그림 37" descr="텍스트, 스크린샷, 웹 페이지, 웹사이트이(가) 표시된 사진&#10;&#10;자동 생성된 설명">
            <a:extLst>
              <a:ext uri="{FF2B5EF4-FFF2-40B4-BE49-F238E27FC236}">
                <a16:creationId xmlns:a16="http://schemas.microsoft.com/office/drawing/2014/main" id="{06583F30-C7D0-46CF-98C9-40CA05DC20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7351" y="324644"/>
            <a:ext cx="4204938" cy="6348324"/>
          </a:xfrm>
          <a:prstGeom prst="rect">
            <a:avLst/>
          </a:prstGeom>
        </p:spPr>
      </p:pic>
      <p:grpSp>
        <p:nvGrpSpPr>
          <p:cNvPr id="39" name="그룹 38">
            <a:extLst>
              <a:ext uri="{FF2B5EF4-FFF2-40B4-BE49-F238E27FC236}">
                <a16:creationId xmlns:a16="http://schemas.microsoft.com/office/drawing/2014/main" id="{864F61BD-D132-4ED5-9E7D-78A2D61BEB4B}"/>
              </a:ext>
            </a:extLst>
          </p:cNvPr>
          <p:cNvGrpSpPr/>
          <p:nvPr/>
        </p:nvGrpSpPr>
        <p:grpSpPr>
          <a:xfrm>
            <a:off x="2784489" y="3928128"/>
            <a:ext cx="596127" cy="307777"/>
            <a:chOff x="1522374" y="1735254"/>
            <a:chExt cx="596127" cy="307777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A4F7048-433E-4088-B841-A322DE919946}"/>
                </a:ext>
              </a:extLst>
            </p:cNvPr>
            <p:cNvSpPr txBox="1"/>
            <p:nvPr/>
          </p:nvSpPr>
          <p:spPr>
            <a:xfrm>
              <a:off x="1574762" y="1735254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0" i="0" dirty="0">
                  <a:solidFill>
                    <a:srgbClr val="0D0D0D"/>
                  </a:solidFill>
                  <a:effectLst/>
                  <a:latin typeface="Söhne"/>
                </a:rPr>
                <a:t>검색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C72DE149-5DEC-4AE0-BD14-3B3E4C15E37B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C621E313-C726-4D79-9B03-0705555BB86F}"/>
              </a:ext>
            </a:extLst>
          </p:cNvPr>
          <p:cNvGrpSpPr/>
          <p:nvPr/>
        </p:nvGrpSpPr>
        <p:grpSpPr>
          <a:xfrm>
            <a:off x="2784489" y="5321953"/>
            <a:ext cx="1314272" cy="307777"/>
            <a:chOff x="1522374" y="1735254"/>
            <a:chExt cx="1314272" cy="307777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6BC0B254-A51F-47B6-B5B8-FB598DAB1529}"/>
                </a:ext>
              </a:extLst>
            </p:cNvPr>
            <p:cNvSpPr txBox="1"/>
            <p:nvPr/>
          </p:nvSpPr>
          <p:spPr>
            <a:xfrm>
              <a:off x="1574762" y="1735254"/>
              <a:ext cx="126188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err="1">
                  <a:solidFill>
                    <a:srgbClr val="0D0D0D"/>
                  </a:solidFill>
                  <a:latin typeface="Söhne"/>
                  <a:ea typeface="+mj-ea"/>
                </a:rPr>
                <a:t>페이지네이션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F6DC6793-390F-4F2E-83DE-1425209335F3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64DF51CD-EE9A-4B27-B0D8-A8C75D3CAAD4}"/>
              </a:ext>
            </a:extLst>
          </p:cNvPr>
          <p:cNvSpPr txBox="1"/>
          <p:nvPr/>
        </p:nvSpPr>
        <p:spPr>
          <a:xfrm>
            <a:off x="2788027" y="5677707"/>
            <a:ext cx="2217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0" i="0" dirty="0">
                <a:solidFill>
                  <a:srgbClr val="0D0D0D"/>
                </a:solidFill>
                <a:effectLst/>
                <a:latin typeface="Söhne"/>
              </a:rPr>
              <a:t>-</a:t>
            </a: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 페이지당 </a:t>
            </a:r>
            <a:r>
              <a:rPr lang="en-US" altLang="ko-KR" sz="1200" b="0" i="0" dirty="0">
                <a:solidFill>
                  <a:srgbClr val="0D0D0D"/>
                </a:solidFill>
                <a:effectLst/>
                <a:latin typeface="Söhne"/>
              </a:rPr>
              <a:t>9</a:t>
            </a: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개의 컨텐츠 노출</a:t>
            </a:r>
            <a:endParaRPr kumimoji="1" lang="ko-KR" altLang="en-US" sz="12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9892B01-B052-441A-9BAC-DEDEB322BFB1}"/>
              </a:ext>
            </a:extLst>
          </p:cNvPr>
          <p:cNvSpPr txBox="1"/>
          <p:nvPr/>
        </p:nvSpPr>
        <p:spPr>
          <a:xfrm>
            <a:off x="2784489" y="5954706"/>
            <a:ext cx="23326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0" i="0" dirty="0">
                <a:solidFill>
                  <a:srgbClr val="0D0D0D"/>
                </a:solidFill>
                <a:effectLst/>
                <a:latin typeface="Söhne"/>
              </a:rPr>
              <a:t>-</a:t>
            </a: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 최대 페이지 번호는 </a:t>
            </a:r>
            <a:r>
              <a:rPr lang="en-US" altLang="ko-KR" sz="1200" b="0" i="0" dirty="0">
                <a:solidFill>
                  <a:srgbClr val="0D0D0D"/>
                </a:solidFill>
                <a:effectLst/>
                <a:latin typeface="Söhne"/>
              </a:rPr>
              <a:t>5</a:t>
            </a: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까지 표시</a:t>
            </a:r>
            <a:endParaRPr kumimoji="1" lang="ko-KR" altLang="en-US" sz="1200" dirty="0"/>
          </a:p>
        </p:txBody>
      </p:sp>
      <p:pic>
        <p:nvPicPr>
          <p:cNvPr id="47" name="그림 46" descr="폰트, 번호, 타이포그래피이(가) 표시된 사진&#10;&#10;자동 생성된 설명">
            <a:extLst>
              <a:ext uri="{FF2B5EF4-FFF2-40B4-BE49-F238E27FC236}">
                <a16:creationId xmlns:a16="http://schemas.microsoft.com/office/drawing/2014/main" id="{6824540E-3347-49D3-97C6-3FF0015791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197" y="4585675"/>
            <a:ext cx="3087128" cy="688551"/>
          </a:xfrm>
          <a:prstGeom prst="rect">
            <a:avLst/>
          </a:prstGeom>
        </p:spPr>
      </p:pic>
      <p:sp>
        <p:nvSpPr>
          <p:cNvPr id="48" name="右箭头 54">
            <a:extLst>
              <a:ext uri="{FF2B5EF4-FFF2-40B4-BE49-F238E27FC236}">
                <a16:creationId xmlns:a16="http://schemas.microsoft.com/office/drawing/2014/main" id="{4AB67CF5-D54B-47DF-819E-721B745ACF54}"/>
              </a:ext>
            </a:extLst>
          </p:cNvPr>
          <p:cNvSpPr/>
          <p:nvPr/>
        </p:nvSpPr>
        <p:spPr>
          <a:xfrm rot="10800000">
            <a:off x="6828638" y="3335852"/>
            <a:ext cx="641445" cy="191069"/>
          </a:xfrm>
          <a:prstGeom prst="rightArrow">
            <a:avLst>
              <a:gd name="adj1" fmla="val 50000"/>
              <a:gd name="adj2" fmla="val 6481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06" rIns="91418" bIns="45706" anchor="ctr"/>
          <a:lstStyle/>
          <a:p>
            <a:pPr algn="ctr" defTabSz="685165">
              <a:defRPr/>
            </a:pPr>
            <a:endParaRPr lang="zh-CN" altLang="en-US" sz="1735">
              <a:solidFill>
                <a:prstClr val="white"/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Source Han Sans SC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2FBF005-F025-4E2C-BE33-EE1DB2B01BB4}"/>
              </a:ext>
            </a:extLst>
          </p:cNvPr>
          <p:cNvSpPr txBox="1"/>
          <p:nvPr/>
        </p:nvSpPr>
        <p:spPr>
          <a:xfrm>
            <a:off x="88412" y="1295409"/>
            <a:ext cx="2215158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CC9D5E1-C4A1-4ADB-854C-AA264B4B6A9F}"/>
              </a:ext>
            </a:extLst>
          </p:cNvPr>
          <p:cNvSpPr txBox="1"/>
          <p:nvPr/>
        </p:nvSpPr>
        <p:spPr>
          <a:xfrm>
            <a:off x="263158" y="3296098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3-4-5. </a:t>
            </a:r>
            <a:r>
              <a:rPr lang="ko-KR" altLang="en-US" sz="1200" b="1" dirty="0"/>
              <a:t>캠페인 목록</a:t>
            </a:r>
            <a:endParaRPr lang="en-US" altLang="ko-KR" sz="1200" b="1" dirty="0"/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3-4-10.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</p:spTree>
    <p:extLst>
      <p:ext uri="{BB962C8B-B14F-4D97-AF65-F5344CB8AC3E}">
        <p14:creationId xmlns:p14="http://schemas.microsoft.com/office/powerpoint/2010/main" val="702257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A19F76B-C91B-447C-B1D9-91D81F6ABBAB}"/>
              </a:ext>
            </a:extLst>
          </p:cNvPr>
          <p:cNvSpPr txBox="1"/>
          <p:nvPr/>
        </p:nvSpPr>
        <p:spPr>
          <a:xfrm>
            <a:off x="204121" y="1464158"/>
            <a:ext cx="3425810" cy="83099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latin typeface="+mn-ea"/>
              </a:rPr>
              <a:t>CONTENTS</a:t>
            </a:r>
            <a:endParaRPr lang="ko-KR" altLang="en-US" sz="4800" b="1" dirty="0">
              <a:latin typeface="+mn-ea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449FBDB-6F3E-4F41-9538-1D6284EA386D}"/>
              </a:ext>
            </a:extLst>
          </p:cNvPr>
          <p:cNvCxnSpPr/>
          <p:nvPr/>
        </p:nvCxnSpPr>
        <p:spPr>
          <a:xfrm>
            <a:off x="3777190" y="474134"/>
            <a:ext cx="0" cy="60875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A6DFD8E4-5582-45FB-BC12-13A54E7EFD57}"/>
              </a:ext>
            </a:extLst>
          </p:cNvPr>
          <p:cNvCxnSpPr/>
          <p:nvPr/>
        </p:nvCxnSpPr>
        <p:spPr>
          <a:xfrm>
            <a:off x="268530" y="2295155"/>
            <a:ext cx="3296993" cy="0"/>
          </a:xfrm>
          <a:prstGeom prst="line">
            <a:avLst/>
          </a:prstGeom>
          <a:ln w="508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13033B6-EB6E-4B07-98C4-D0029D5FD3A9}"/>
              </a:ext>
            </a:extLst>
          </p:cNvPr>
          <p:cNvSpPr txBox="1"/>
          <p:nvPr/>
        </p:nvSpPr>
        <p:spPr>
          <a:xfrm>
            <a:off x="4688796" y="1960825"/>
            <a:ext cx="6160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/>
              <a:t>01</a:t>
            </a:r>
            <a:endParaRPr lang="ko-KR" altLang="en-US" sz="28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E9F78E0-E13E-42A5-9D7C-E609E2D8ADBB}"/>
              </a:ext>
            </a:extLst>
          </p:cNvPr>
          <p:cNvSpPr txBox="1"/>
          <p:nvPr/>
        </p:nvSpPr>
        <p:spPr>
          <a:xfrm>
            <a:off x="5194753" y="2035043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프로젝트개요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484ABB7-88AD-46D1-B7CF-02FA581D16D5}"/>
              </a:ext>
            </a:extLst>
          </p:cNvPr>
          <p:cNvSpPr txBox="1"/>
          <p:nvPr/>
        </p:nvSpPr>
        <p:spPr>
          <a:xfrm>
            <a:off x="5071656" y="2414111"/>
            <a:ext cx="135646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/>
              <a:t> </a:t>
            </a:r>
            <a:r>
              <a:rPr lang="en-US" altLang="ko-KR" sz="1400" b="1" dirty="0"/>
              <a:t>1-1. </a:t>
            </a:r>
            <a:r>
              <a:rPr lang="ko-KR" altLang="en-US" sz="1400" b="1" dirty="0"/>
              <a:t>개발동기</a:t>
            </a:r>
            <a:endParaRPr lang="en-US" altLang="ko-KR" sz="1400" b="1" dirty="0"/>
          </a:p>
          <a:p>
            <a:pPr>
              <a:lnSpc>
                <a:spcPct val="150000"/>
              </a:lnSpc>
            </a:pPr>
            <a:r>
              <a:rPr lang="en-US" altLang="ko-KR" sz="1400" b="1" dirty="0"/>
              <a:t> 1-2. </a:t>
            </a:r>
            <a:r>
              <a:rPr lang="ko-KR" altLang="en-US" sz="1400" b="1" dirty="0"/>
              <a:t>기획의도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DD0F7C7-8BE1-41C5-9928-DB4DA3FFD692}"/>
              </a:ext>
            </a:extLst>
          </p:cNvPr>
          <p:cNvSpPr txBox="1"/>
          <p:nvPr/>
        </p:nvSpPr>
        <p:spPr>
          <a:xfrm>
            <a:off x="4688796" y="3856188"/>
            <a:ext cx="6160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/>
              <a:t>03</a:t>
            </a:r>
            <a:endParaRPr lang="ko-KR" altLang="en-US" sz="28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C3FFE6B-B91E-4FD8-9D87-A3AD9871F9C1}"/>
              </a:ext>
            </a:extLst>
          </p:cNvPr>
          <p:cNvSpPr txBox="1"/>
          <p:nvPr/>
        </p:nvSpPr>
        <p:spPr>
          <a:xfrm>
            <a:off x="5194753" y="393040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6CDA9DC-E802-478E-9A24-A691EE737ECC}"/>
              </a:ext>
            </a:extLst>
          </p:cNvPr>
          <p:cNvSpPr txBox="1"/>
          <p:nvPr/>
        </p:nvSpPr>
        <p:spPr>
          <a:xfrm>
            <a:off x="5071656" y="4309474"/>
            <a:ext cx="180690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/>
              <a:t> </a:t>
            </a:r>
            <a:r>
              <a:rPr lang="en-US" altLang="ko-KR" sz="1400" b="1" dirty="0"/>
              <a:t>3-1. </a:t>
            </a:r>
            <a:r>
              <a:rPr lang="ko-KR" altLang="en-US" sz="1400" b="1" dirty="0"/>
              <a:t>구조도</a:t>
            </a:r>
            <a:endParaRPr lang="en-US" altLang="ko-KR" sz="1400" b="1" dirty="0"/>
          </a:p>
          <a:p>
            <a:pPr>
              <a:lnSpc>
                <a:spcPct val="150000"/>
              </a:lnSpc>
            </a:pPr>
            <a:r>
              <a:rPr lang="en-US" altLang="ko-KR" sz="1400" b="1" dirty="0"/>
              <a:t> 3-2. Wire Frame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/>
              <a:t> 3-3. URL Mapping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/>
              <a:t> 3-4. </a:t>
            </a:r>
            <a:r>
              <a:rPr lang="ko-KR" altLang="en-US" sz="1400" b="1" dirty="0"/>
              <a:t>기술설명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0DD14E3-AC30-4ED7-AD11-9D57A30363D5}"/>
              </a:ext>
            </a:extLst>
          </p:cNvPr>
          <p:cNvSpPr txBox="1"/>
          <p:nvPr/>
        </p:nvSpPr>
        <p:spPr>
          <a:xfrm>
            <a:off x="8249711" y="1960825"/>
            <a:ext cx="6160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/>
              <a:t>02</a:t>
            </a:r>
            <a:endParaRPr lang="ko-KR" altLang="en-US" sz="280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F319B7-7450-431A-AE52-FEF5A4D9B289}"/>
              </a:ext>
            </a:extLst>
          </p:cNvPr>
          <p:cNvSpPr txBox="1"/>
          <p:nvPr/>
        </p:nvSpPr>
        <p:spPr>
          <a:xfrm>
            <a:off x="8755668" y="2035043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프로젝트소개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1918168-9DCA-4BB3-A7A4-AF7B1CF61E30}"/>
              </a:ext>
            </a:extLst>
          </p:cNvPr>
          <p:cNvSpPr txBox="1"/>
          <p:nvPr/>
        </p:nvSpPr>
        <p:spPr>
          <a:xfrm>
            <a:off x="8632571" y="2414111"/>
            <a:ext cx="141897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/>
              <a:t> </a:t>
            </a:r>
            <a:r>
              <a:rPr lang="en-US" altLang="ko-KR" sz="1400" b="1" dirty="0"/>
              <a:t>2-1. </a:t>
            </a:r>
            <a:r>
              <a:rPr lang="ko-KR" altLang="en-US" sz="1400" b="1" dirty="0"/>
              <a:t>팀원 소개</a:t>
            </a:r>
            <a:endParaRPr lang="en-US" altLang="ko-KR" sz="1400" b="1" dirty="0"/>
          </a:p>
          <a:p>
            <a:pPr>
              <a:lnSpc>
                <a:spcPct val="150000"/>
              </a:lnSpc>
            </a:pPr>
            <a:r>
              <a:rPr lang="en-US" altLang="ko-KR" sz="1400" b="1" dirty="0"/>
              <a:t> 2-2. </a:t>
            </a:r>
            <a:r>
              <a:rPr lang="ko-KR" altLang="en-US" sz="1400" b="1" dirty="0"/>
              <a:t>기술 스택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CAAAB8B-CE63-4028-AC27-500C73598490}"/>
              </a:ext>
            </a:extLst>
          </p:cNvPr>
          <p:cNvSpPr txBox="1"/>
          <p:nvPr/>
        </p:nvSpPr>
        <p:spPr>
          <a:xfrm>
            <a:off x="8249711" y="3856188"/>
            <a:ext cx="6160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/>
              <a:t>04</a:t>
            </a:r>
            <a:endParaRPr lang="ko-KR" altLang="en-US" sz="2800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F13760B-6BE7-4137-BF94-0BE6FBFD9010}"/>
              </a:ext>
            </a:extLst>
          </p:cNvPr>
          <p:cNvSpPr txBox="1"/>
          <p:nvPr/>
        </p:nvSpPr>
        <p:spPr>
          <a:xfrm>
            <a:off x="8755668" y="393040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진행프로세스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E17A303-CD51-4FF0-B411-F5702212B38D}"/>
              </a:ext>
            </a:extLst>
          </p:cNvPr>
          <p:cNvSpPr txBox="1"/>
          <p:nvPr/>
        </p:nvSpPr>
        <p:spPr>
          <a:xfrm>
            <a:off x="8632571" y="4309474"/>
            <a:ext cx="141897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/>
              <a:t> </a:t>
            </a:r>
            <a:r>
              <a:rPr lang="en-US" altLang="ko-KR" sz="1400" b="1" dirty="0"/>
              <a:t>4-1. </a:t>
            </a:r>
            <a:r>
              <a:rPr lang="ko-KR" altLang="en-US" sz="1400" b="1" dirty="0"/>
              <a:t>개발 일정</a:t>
            </a:r>
            <a:endParaRPr lang="en-US" altLang="ko-KR" sz="1400" b="1" dirty="0"/>
          </a:p>
          <a:p>
            <a:pPr>
              <a:lnSpc>
                <a:spcPct val="150000"/>
              </a:lnSpc>
            </a:pPr>
            <a:r>
              <a:rPr lang="en-US" altLang="ko-KR" sz="1400" b="1" dirty="0"/>
              <a:t> 4-2. </a:t>
            </a:r>
            <a:r>
              <a:rPr lang="ko-KR" altLang="en-US" sz="1400" b="1" dirty="0"/>
              <a:t>마치며</a:t>
            </a:r>
          </a:p>
        </p:txBody>
      </p:sp>
    </p:spTree>
    <p:extLst>
      <p:ext uri="{BB962C8B-B14F-4D97-AF65-F5344CB8AC3E}">
        <p14:creationId xmlns:p14="http://schemas.microsoft.com/office/powerpoint/2010/main" val="29077798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32960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캠페인 글쓰기</a:t>
            </a:r>
            <a:r>
              <a:rPr lang="en-US" altLang="ko-KR" sz="2800" b="1" dirty="0"/>
              <a:t>(1/3)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 descr="텍스트, 폰트, 번호, 스크린샷이(가) 표시된 사진&#10;&#10;자동 생성된 설명">
            <a:extLst>
              <a:ext uri="{FF2B5EF4-FFF2-40B4-BE49-F238E27FC236}">
                <a16:creationId xmlns:a16="http://schemas.microsoft.com/office/drawing/2014/main" id="{3A54C37C-53C7-449E-A8F1-6320A80206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8999" y="3909411"/>
            <a:ext cx="3526134" cy="1066190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09513F7F-0FA8-4CED-9EF4-9C4F17997B3B}"/>
              </a:ext>
            </a:extLst>
          </p:cNvPr>
          <p:cNvGrpSpPr/>
          <p:nvPr/>
        </p:nvGrpSpPr>
        <p:grpSpPr>
          <a:xfrm>
            <a:off x="2950075" y="3224601"/>
            <a:ext cx="1021179" cy="307777"/>
            <a:chOff x="1522374" y="1735254"/>
            <a:chExt cx="1021179" cy="307777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E08F883-FBE2-4B54-932C-D9C44FDD1BB6}"/>
                </a:ext>
              </a:extLst>
            </p:cNvPr>
            <p:cNvSpPr txBox="1"/>
            <p:nvPr/>
          </p:nvSpPr>
          <p:spPr>
            <a:xfrm>
              <a:off x="1574762" y="1735254"/>
              <a:ext cx="9687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0" i="0" dirty="0" err="1">
                  <a:solidFill>
                    <a:srgbClr val="0D0D0D"/>
                  </a:solidFill>
                  <a:effectLst/>
                  <a:latin typeface="Söhne"/>
                </a:rPr>
                <a:t>Datepicker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DC735C34-13A3-4114-9868-975C8EB1F085}"/>
                </a:ext>
              </a:extLst>
            </p:cNvPr>
            <p:cNvSpPr/>
            <p:nvPr/>
          </p:nvSpPr>
          <p:spPr>
            <a:xfrm>
              <a:off x="1522374" y="1874050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09FF81EC-78D7-468C-B8C6-E1A43F315AAD}"/>
              </a:ext>
            </a:extLst>
          </p:cNvPr>
          <p:cNvGrpSpPr/>
          <p:nvPr/>
        </p:nvGrpSpPr>
        <p:grpSpPr>
          <a:xfrm>
            <a:off x="2901437" y="5199567"/>
            <a:ext cx="2293258" cy="307777"/>
            <a:chOff x="1522374" y="1735254"/>
            <a:chExt cx="2293258" cy="307777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8ADAD0C-5D76-44B6-85B8-3469B0D28244}"/>
                </a:ext>
              </a:extLst>
            </p:cNvPr>
            <p:cNvSpPr txBox="1"/>
            <p:nvPr/>
          </p:nvSpPr>
          <p:spPr>
            <a:xfrm>
              <a:off x="1574762" y="1735254"/>
              <a:ext cx="224087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j-ea"/>
                  <a:ea typeface="+mj-ea"/>
                </a:rPr>
                <a:t>글쓰기 에디터</a:t>
              </a:r>
              <a:r>
                <a:rPr lang="en-US" altLang="ko-KR" sz="1400" dirty="0">
                  <a:latin typeface="+mj-ea"/>
                  <a:ea typeface="+mj-ea"/>
                </a:rPr>
                <a:t>(react-quill)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3D74299D-EF3C-429E-8A59-EE5DBE2F3ECF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pic>
        <p:nvPicPr>
          <p:cNvPr id="22" name="그림 21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0F882183-219C-4E56-BC90-F1C2772B61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7208" y="1286917"/>
            <a:ext cx="3404007" cy="1800296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EE2916CC-F447-4ED8-B07A-524AEF2803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0298" y="1094266"/>
            <a:ext cx="3675002" cy="4876225"/>
          </a:xfrm>
          <a:prstGeom prst="rect">
            <a:avLst/>
          </a:prstGeom>
        </p:spPr>
      </p:pic>
      <p:sp>
        <p:nvSpPr>
          <p:cNvPr id="24" name="右箭头 54">
            <a:extLst>
              <a:ext uri="{FF2B5EF4-FFF2-40B4-BE49-F238E27FC236}">
                <a16:creationId xmlns:a16="http://schemas.microsoft.com/office/drawing/2014/main" id="{F65C4047-0990-4D01-9F04-D579C6A7F980}"/>
              </a:ext>
            </a:extLst>
          </p:cNvPr>
          <p:cNvSpPr/>
          <p:nvPr/>
        </p:nvSpPr>
        <p:spPr>
          <a:xfrm rot="10800000">
            <a:off x="6828638" y="2780611"/>
            <a:ext cx="641445" cy="191069"/>
          </a:xfrm>
          <a:prstGeom prst="rightArrow">
            <a:avLst>
              <a:gd name="adj1" fmla="val 50000"/>
              <a:gd name="adj2" fmla="val 6481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06" rIns="91418" bIns="45706" anchor="ctr"/>
          <a:lstStyle/>
          <a:p>
            <a:pPr algn="ctr" defTabSz="685165">
              <a:defRPr/>
            </a:pPr>
            <a:endParaRPr lang="zh-CN" altLang="en-US" sz="1735">
              <a:solidFill>
                <a:prstClr val="white"/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Source Han Sans SC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4CBF43F-BF81-4F06-A0FC-25B0E7B95AEA}"/>
              </a:ext>
            </a:extLst>
          </p:cNvPr>
          <p:cNvSpPr txBox="1"/>
          <p:nvPr/>
        </p:nvSpPr>
        <p:spPr>
          <a:xfrm>
            <a:off x="88412" y="1295409"/>
            <a:ext cx="2215158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65EE73D-AF63-46DC-B78B-B36B229CDE68}"/>
              </a:ext>
            </a:extLst>
          </p:cNvPr>
          <p:cNvSpPr txBox="1"/>
          <p:nvPr/>
        </p:nvSpPr>
        <p:spPr>
          <a:xfrm>
            <a:off x="263158" y="3296098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3-4-6. </a:t>
            </a:r>
            <a:r>
              <a:rPr lang="ko-KR" altLang="en-US" sz="1200" b="1" dirty="0"/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3-4-10.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</p:spTree>
    <p:extLst>
      <p:ext uri="{BB962C8B-B14F-4D97-AF65-F5344CB8AC3E}">
        <p14:creationId xmlns:p14="http://schemas.microsoft.com/office/powerpoint/2010/main" val="4100369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32960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캠페인 글쓰기</a:t>
            </a:r>
            <a:r>
              <a:rPr lang="en-US" altLang="ko-KR" sz="2800" b="1" dirty="0"/>
              <a:t>(2/3)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右箭头 54">
            <a:extLst>
              <a:ext uri="{FF2B5EF4-FFF2-40B4-BE49-F238E27FC236}">
                <a16:creationId xmlns:a16="http://schemas.microsoft.com/office/drawing/2014/main" id="{D9E04D72-EA6E-4600-A4F7-4A1A13203D4A}"/>
              </a:ext>
            </a:extLst>
          </p:cNvPr>
          <p:cNvSpPr/>
          <p:nvPr/>
        </p:nvSpPr>
        <p:spPr>
          <a:xfrm rot="10800000">
            <a:off x="6828638" y="2780611"/>
            <a:ext cx="641445" cy="191069"/>
          </a:xfrm>
          <a:prstGeom prst="rightArrow">
            <a:avLst>
              <a:gd name="adj1" fmla="val 50000"/>
              <a:gd name="adj2" fmla="val 6481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06" rIns="91418" bIns="45706" anchor="ctr"/>
          <a:lstStyle/>
          <a:p>
            <a:pPr algn="ctr" defTabSz="685165">
              <a:defRPr/>
            </a:pPr>
            <a:endParaRPr lang="zh-CN" altLang="en-US" sz="1735">
              <a:solidFill>
                <a:prstClr val="white"/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Source Han Sans SC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78620019-EA70-4AFF-8163-86C55E0FB82B}"/>
              </a:ext>
            </a:extLst>
          </p:cNvPr>
          <p:cNvGrpSpPr/>
          <p:nvPr/>
        </p:nvGrpSpPr>
        <p:grpSpPr>
          <a:xfrm>
            <a:off x="3084140" y="3086167"/>
            <a:ext cx="1237328" cy="307777"/>
            <a:chOff x="1522374" y="1744982"/>
            <a:chExt cx="1237328" cy="30777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DCE970A-11F1-43C6-BB16-108B8610B4D6}"/>
                </a:ext>
              </a:extLst>
            </p:cNvPr>
            <p:cNvSpPr txBox="1"/>
            <p:nvPr/>
          </p:nvSpPr>
          <p:spPr>
            <a:xfrm>
              <a:off x="1574762" y="1744982"/>
              <a:ext cx="118494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rgbClr val="0D0D0D"/>
                  </a:solidFill>
                  <a:latin typeface="Söhne"/>
                  <a:ea typeface="+mj-ea"/>
                </a:rPr>
                <a:t>우편번호 </a:t>
              </a:r>
              <a:r>
                <a:rPr lang="en-US" altLang="ko-KR" sz="1400" dirty="0">
                  <a:solidFill>
                    <a:srgbClr val="0D0D0D"/>
                  </a:solidFill>
                  <a:latin typeface="Söhne"/>
                  <a:ea typeface="+mj-ea"/>
                </a:rPr>
                <a:t>API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68A49999-DA8C-4064-B290-37F238DC76BC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pic>
        <p:nvPicPr>
          <p:cNvPr id="29" name="그림 28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739213C5-C405-4600-9BE3-9B8052B5E2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8005" y="3590343"/>
            <a:ext cx="3299899" cy="2475970"/>
          </a:xfrm>
          <a:prstGeom prst="rect">
            <a:avLst/>
          </a:prstGeom>
        </p:spPr>
      </p:pic>
      <p:grpSp>
        <p:nvGrpSpPr>
          <p:cNvPr id="30" name="그룹 29">
            <a:extLst>
              <a:ext uri="{FF2B5EF4-FFF2-40B4-BE49-F238E27FC236}">
                <a16:creationId xmlns:a16="http://schemas.microsoft.com/office/drawing/2014/main" id="{2716A0FF-B108-465D-B515-F764A6CA10D8}"/>
              </a:ext>
            </a:extLst>
          </p:cNvPr>
          <p:cNvGrpSpPr/>
          <p:nvPr/>
        </p:nvGrpSpPr>
        <p:grpSpPr>
          <a:xfrm>
            <a:off x="3080721" y="6119258"/>
            <a:ext cx="1237328" cy="307777"/>
            <a:chOff x="1522374" y="1735254"/>
            <a:chExt cx="1237328" cy="307777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E186734-5CD8-478B-8837-577A450A2CD5}"/>
                </a:ext>
              </a:extLst>
            </p:cNvPr>
            <p:cNvSpPr txBox="1"/>
            <p:nvPr/>
          </p:nvSpPr>
          <p:spPr>
            <a:xfrm>
              <a:off x="1574762" y="1735254"/>
              <a:ext cx="118494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err="1">
                  <a:solidFill>
                    <a:srgbClr val="0D0D0D"/>
                  </a:solidFill>
                  <a:latin typeface="Söhne"/>
                  <a:ea typeface="+mj-ea"/>
                </a:rPr>
                <a:t>카카오맵</a:t>
              </a:r>
              <a:r>
                <a:rPr lang="ko-KR" altLang="en-US" sz="1400" dirty="0">
                  <a:solidFill>
                    <a:srgbClr val="0D0D0D"/>
                  </a:solidFill>
                  <a:latin typeface="Söhne"/>
                  <a:ea typeface="+mj-ea"/>
                </a:rPr>
                <a:t> </a:t>
              </a:r>
              <a:r>
                <a:rPr lang="en-US" altLang="ko-KR" sz="1400" dirty="0">
                  <a:solidFill>
                    <a:srgbClr val="0D0D0D"/>
                  </a:solidFill>
                  <a:latin typeface="Söhne"/>
                  <a:ea typeface="+mj-ea"/>
                </a:rPr>
                <a:t>API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57B0330B-14F9-44EB-96A4-25857B53897B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pic>
        <p:nvPicPr>
          <p:cNvPr id="33" name="그림 32" descr="텍스트, 스크린샷, 폰트, 소프트웨어이(가) 표시된 사진&#10;&#10;자동 생성된 설명">
            <a:extLst>
              <a:ext uri="{FF2B5EF4-FFF2-40B4-BE49-F238E27FC236}">
                <a16:creationId xmlns:a16="http://schemas.microsoft.com/office/drawing/2014/main" id="{DC4488D6-D2CD-48A0-A92A-A241BB9FA6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0721" y="1149458"/>
            <a:ext cx="2556197" cy="1845574"/>
          </a:xfrm>
          <a:prstGeom prst="rect">
            <a:avLst/>
          </a:prstGeom>
        </p:spPr>
      </p:pic>
      <p:pic>
        <p:nvPicPr>
          <p:cNvPr id="34" name="그림 33" descr="텍스트, 스크린샷, 지도, 도표이(가) 표시된 사진&#10;&#10;자동 생성된 설명">
            <a:extLst>
              <a:ext uri="{FF2B5EF4-FFF2-40B4-BE49-F238E27FC236}">
                <a16:creationId xmlns:a16="http://schemas.microsoft.com/office/drawing/2014/main" id="{1456E10E-C12B-4354-99BD-FD924F8184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6878" y="1027198"/>
            <a:ext cx="3650297" cy="5044657"/>
          </a:xfrm>
          <a:prstGeom prst="rect">
            <a:avLst/>
          </a:prstGeom>
        </p:spPr>
      </p:pic>
      <p:sp>
        <p:nvSpPr>
          <p:cNvPr id="35" name="右箭头 54">
            <a:extLst>
              <a:ext uri="{FF2B5EF4-FFF2-40B4-BE49-F238E27FC236}">
                <a16:creationId xmlns:a16="http://schemas.microsoft.com/office/drawing/2014/main" id="{395982C4-D322-44DB-B2F1-025C66FADA8E}"/>
              </a:ext>
            </a:extLst>
          </p:cNvPr>
          <p:cNvSpPr/>
          <p:nvPr/>
        </p:nvSpPr>
        <p:spPr>
          <a:xfrm rot="10800000">
            <a:off x="5775277" y="3186939"/>
            <a:ext cx="641445" cy="191069"/>
          </a:xfrm>
          <a:prstGeom prst="rightArrow">
            <a:avLst>
              <a:gd name="adj1" fmla="val 50000"/>
              <a:gd name="adj2" fmla="val 6481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06" rIns="91418" bIns="45706" anchor="ctr"/>
          <a:lstStyle/>
          <a:p>
            <a:pPr algn="ctr" defTabSz="685165">
              <a:defRPr/>
            </a:pPr>
            <a:endParaRPr lang="zh-CN" altLang="en-US" sz="1735">
              <a:solidFill>
                <a:prstClr val="white"/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Source Han Sans SC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B25E46E-BFC7-4FCD-91D2-DFE1C58C9F25}"/>
              </a:ext>
            </a:extLst>
          </p:cNvPr>
          <p:cNvSpPr txBox="1"/>
          <p:nvPr/>
        </p:nvSpPr>
        <p:spPr>
          <a:xfrm>
            <a:off x="88412" y="1295409"/>
            <a:ext cx="2215158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F63E37E-0157-4F7C-A37D-E4E7EE2A0B36}"/>
              </a:ext>
            </a:extLst>
          </p:cNvPr>
          <p:cNvSpPr txBox="1"/>
          <p:nvPr/>
        </p:nvSpPr>
        <p:spPr>
          <a:xfrm>
            <a:off x="263158" y="3296098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3-4-6. </a:t>
            </a:r>
            <a:r>
              <a:rPr lang="ko-KR" altLang="en-US" sz="1200" b="1" dirty="0"/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3-4-10.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</p:spTree>
    <p:extLst>
      <p:ext uri="{BB962C8B-B14F-4D97-AF65-F5344CB8AC3E}">
        <p14:creationId xmlns:p14="http://schemas.microsoft.com/office/powerpoint/2010/main" val="2394611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1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3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32960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캠페인 글쓰기</a:t>
            </a:r>
            <a:r>
              <a:rPr lang="en-US" altLang="ko-KR" sz="2800" b="1" dirty="0"/>
              <a:t>(3/3)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그림 20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CD2E495A-8D6F-4C4D-80A7-4117FB9BDF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7021" y="1149458"/>
            <a:ext cx="6619968" cy="4964976"/>
          </a:xfrm>
          <a:prstGeom prst="rect">
            <a:avLst/>
          </a:prstGeom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0C28592A-D810-4F40-8100-B57A2566D5F1}"/>
              </a:ext>
            </a:extLst>
          </p:cNvPr>
          <p:cNvGrpSpPr/>
          <p:nvPr/>
        </p:nvGrpSpPr>
        <p:grpSpPr>
          <a:xfrm>
            <a:off x="4577168" y="5806657"/>
            <a:ext cx="3888695" cy="307777"/>
            <a:chOff x="1522374" y="1735254"/>
            <a:chExt cx="3888695" cy="307777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6E584B1-F7C7-4770-AFB8-C5523AEF76FB}"/>
                </a:ext>
              </a:extLst>
            </p:cNvPr>
            <p:cNvSpPr txBox="1"/>
            <p:nvPr/>
          </p:nvSpPr>
          <p:spPr>
            <a:xfrm>
              <a:off x="1574762" y="1735254"/>
              <a:ext cx="383630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rgbClr val="0D0D0D"/>
                  </a:solidFill>
                  <a:latin typeface="Söhne"/>
                  <a:ea typeface="+mj-ea"/>
                </a:rPr>
                <a:t>라디오 버튼을 활용한 컨텐츠의 노출 여부 조정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3C1DA080-2CAA-4E14-B4B5-65B840F04D77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88A9046C-DF22-4B87-A424-E22BE2CFBE12}"/>
              </a:ext>
            </a:extLst>
          </p:cNvPr>
          <p:cNvSpPr txBox="1"/>
          <p:nvPr/>
        </p:nvSpPr>
        <p:spPr>
          <a:xfrm>
            <a:off x="88412" y="1295409"/>
            <a:ext cx="2215158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941CC40-9159-47AC-87A7-85EE9006FECB}"/>
              </a:ext>
            </a:extLst>
          </p:cNvPr>
          <p:cNvSpPr txBox="1"/>
          <p:nvPr/>
        </p:nvSpPr>
        <p:spPr>
          <a:xfrm>
            <a:off x="263158" y="3296098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3-4-6. </a:t>
            </a:r>
            <a:r>
              <a:rPr lang="ko-KR" altLang="en-US" sz="1200" b="1" dirty="0"/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3-4-10.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</p:spTree>
    <p:extLst>
      <p:ext uri="{BB962C8B-B14F-4D97-AF65-F5344CB8AC3E}">
        <p14:creationId xmlns:p14="http://schemas.microsoft.com/office/powerpoint/2010/main" val="26730501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21066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캠페인 상세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右箭头 54">
            <a:extLst>
              <a:ext uri="{FF2B5EF4-FFF2-40B4-BE49-F238E27FC236}">
                <a16:creationId xmlns:a16="http://schemas.microsoft.com/office/drawing/2014/main" id="{2275DE14-025D-434D-A8C6-B5B57B579C80}"/>
              </a:ext>
            </a:extLst>
          </p:cNvPr>
          <p:cNvSpPr/>
          <p:nvPr/>
        </p:nvSpPr>
        <p:spPr>
          <a:xfrm rot="10800000">
            <a:off x="6828638" y="3370577"/>
            <a:ext cx="641445" cy="191069"/>
          </a:xfrm>
          <a:prstGeom prst="rightArrow">
            <a:avLst>
              <a:gd name="adj1" fmla="val 50000"/>
              <a:gd name="adj2" fmla="val 6481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06" rIns="91418" bIns="45706" anchor="ctr"/>
          <a:lstStyle/>
          <a:p>
            <a:pPr algn="ctr" defTabSz="685165">
              <a:defRPr/>
            </a:pPr>
            <a:endParaRPr lang="zh-CN" altLang="en-US" sz="1735">
              <a:solidFill>
                <a:prstClr val="white"/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Source Han Sans SC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E4A2441B-A54C-4EF7-9F34-74606FD328EC}"/>
              </a:ext>
            </a:extLst>
          </p:cNvPr>
          <p:cNvGrpSpPr/>
          <p:nvPr/>
        </p:nvGrpSpPr>
        <p:grpSpPr>
          <a:xfrm>
            <a:off x="2691875" y="3391488"/>
            <a:ext cx="1532280" cy="276999"/>
            <a:chOff x="1522374" y="1747954"/>
            <a:chExt cx="1532280" cy="276999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7CF4321-470A-4825-B597-0481EE111825}"/>
                </a:ext>
              </a:extLst>
            </p:cNvPr>
            <p:cNvSpPr txBox="1"/>
            <p:nvPr/>
          </p:nvSpPr>
          <p:spPr>
            <a:xfrm>
              <a:off x="1574762" y="1747954"/>
              <a:ext cx="147989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latin typeface="+mj-ea"/>
                  <a:ea typeface="+mj-ea"/>
                </a:rPr>
                <a:t>댓글 등록 및 삭제 </a:t>
              </a: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EE9D80F5-6C63-407F-8922-B078CBA324F4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200" dirty="0"/>
            </a:p>
          </p:txBody>
        </p:sp>
      </p:grpSp>
      <p:pic>
        <p:nvPicPr>
          <p:cNvPr id="19" name="그림 18" descr="텍스트, 스크린샷, 지도, 소프트웨어이(가) 표시된 사진&#10;&#10;자동 생성된 설명">
            <a:extLst>
              <a:ext uri="{FF2B5EF4-FFF2-40B4-BE49-F238E27FC236}">
                <a16:creationId xmlns:a16="http://schemas.microsoft.com/office/drawing/2014/main" id="{A4753E91-32E1-4E37-8FB5-EAF9574DBF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6878" y="475673"/>
            <a:ext cx="3675546" cy="6013160"/>
          </a:xfrm>
          <a:prstGeom prst="rect">
            <a:avLst/>
          </a:prstGeom>
        </p:spPr>
      </p:pic>
      <p:pic>
        <p:nvPicPr>
          <p:cNvPr id="20" name="그림 19" descr="텍스트, 스크린샷, 직사각형, 폰트이(가) 표시된 사진&#10;&#10;자동 생성된 설명">
            <a:extLst>
              <a:ext uri="{FF2B5EF4-FFF2-40B4-BE49-F238E27FC236}">
                <a16:creationId xmlns:a16="http://schemas.microsoft.com/office/drawing/2014/main" id="{9DE404D4-E8CD-4759-849E-67BE451A39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4426" y="1445651"/>
            <a:ext cx="3547744" cy="1752961"/>
          </a:xfrm>
          <a:prstGeom prst="rect">
            <a:avLst/>
          </a:prstGeom>
        </p:spPr>
      </p:pic>
      <p:pic>
        <p:nvPicPr>
          <p:cNvPr id="21" name="그림 20" descr="텍스트, 스크린샷, 로고, 직사각형이(가) 표시된 사진&#10;&#10;자동 생성된 설명">
            <a:extLst>
              <a:ext uri="{FF2B5EF4-FFF2-40B4-BE49-F238E27FC236}">
                <a16:creationId xmlns:a16="http://schemas.microsoft.com/office/drawing/2014/main" id="{BB37F21B-D62A-47D1-9B9A-38C6CD29F4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4426" y="4114551"/>
            <a:ext cx="1564282" cy="779673"/>
          </a:xfrm>
          <a:prstGeom prst="rect">
            <a:avLst/>
          </a:prstGeom>
        </p:spPr>
      </p:pic>
      <p:pic>
        <p:nvPicPr>
          <p:cNvPr id="22" name="그림 21" descr="텍스트, 스크린샷, 직사각형, 폰트이(가) 표시된 사진&#10;&#10;자동 생성된 설명">
            <a:extLst>
              <a:ext uri="{FF2B5EF4-FFF2-40B4-BE49-F238E27FC236}">
                <a16:creationId xmlns:a16="http://schemas.microsoft.com/office/drawing/2014/main" id="{43CCED33-56BF-4350-BE34-3DDB1620F0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5809" y="4114549"/>
            <a:ext cx="1997371" cy="779675"/>
          </a:xfrm>
          <a:prstGeom prst="rect">
            <a:avLst/>
          </a:prstGeom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069A4043-40A0-41B6-9E61-B02E4519CE7C}"/>
              </a:ext>
            </a:extLst>
          </p:cNvPr>
          <p:cNvGrpSpPr/>
          <p:nvPr/>
        </p:nvGrpSpPr>
        <p:grpSpPr>
          <a:xfrm>
            <a:off x="2644426" y="5042791"/>
            <a:ext cx="1763113" cy="276999"/>
            <a:chOff x="1522374" y="1747954"/>
            <a:chExt cx="1763113" cy="276999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9CF3408-BB98-4677-B788-55559332D184}"/>
                </a:ext>
              </a:extLst>
            </p:cNvPr>
            <p:cNvSpPr txBox="1"/>
            <p:nvPr/>
          </p:nvSpPr>
          <p:spPr>
            <a:xfrm>
              <a:off x="1574762" y="1747954"/>
              <a:ext cx="171072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solidFill>
                    <a:srgbClr val="0D0D0D"/>
                  </a:solidFill>
                  <a:latin typeface="Söhne"/>
                </a:rPr>
                <a:t>내가 쓴 글이 아닐 경우</a:t>
              </a:r>
              <a:endParaRPr lang="ko-KR" altLang="en-US" sz="1200" dirty="0">
                <a:latin typeface="+mj-ea"/>
                <a:ea typeface="+mj-ea"/>
              </a:endParaRPr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866DAE8C-EE09-41D3-A7E6-63B087B0AB8D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200" dirty="0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1E80423C-C5CD-41D5-A7C3-9080B0524BAE}"/>
              </a:ext>
            </a:extLst>
          </p:cNvPr>
          <p:cNvGrpSpPr/>
          <p:nvPr/>
        </p:nvGrpSpPr>
        <p:grpSpPr>
          <a:xfrm>
            <a:off x="4646993" y="5042789"/>
            <a:ext cx="1420070" cy="276999"/>
            <a:chOff x="1522374" y="1747954"/>
            <a:chExt cx="1420070" cy="276999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8EAD80A-3F93-4B32-9F0B-DAC88876C071}"/>
                </a:ext>
              </a:extLst>
            </p:cNvPr>
            <p:cNvSpPr txBox="1"/>
            <p:nvPr/>
          </p:nvSpPr>
          <p:spPr>
            <a:xfrm>
              <a:off x="1574762" y="1747954"/>
              <a:ext cx="136768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solidFill>
                    <a:srgbClr val="0D0D0D"/>
                  </a:solidFill>
                  <a:latin typeface="Söhne"/>
                </a:rPr>
                <a:t>내가 쓴 글일 경우</a:t>
              </a:r>
              <a:endParaRPr lang="ko-KR" altLang="en-US" sz="1200" dirty="0">
                <a:latin typeface="+mj-ea"/>
                <a:ea typeface="+mj-ea"/>
              </a:endParaRP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6F1B440D-3127-49E9-A9BC-3F4E0AE5B153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200" dirty="0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27B7C913-A17B-4898-BED5-7F7276CB7FF9}"/>
              </a:ext>
            </a:extLst>
          </p:cNvPr>
          <p:cNvSpPr txBox="1"/>
          <p:nvPr/>
        </p:nvSpPr>
        <p:spPr>
          <a:xfrm>
            <a:off x="88412" y="1295409"/>
            <a:ext cx="2215158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DD3AD2B-0D67-4504-BC19-9917E229BF1D}"/>
              </a:ext>
            </a:extLst>
          </p:cNvPr>
          <p:cNvSpPr txBox="1"/>
          <p:nvPr/>
        </p:nvSpPr>
        <p:spPr>
          <a:xfrm>
            <a:off x="263158" y="3296098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3-4-7. </a:t>
            </a:r>
            <a:r>
              <a:rPr lang="ko-KR" altLang="en-US" sz="1200" b="1" dirty="0"/>
              <a:t>캠페인 상세</a:t>
            </a:r>
            <a:endParaRPr lang="en-US" altLang="ko-KR" sz="1200" b="1" dirty="0"/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3-4-10.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</p:spTree>
    <p:extLst>
      <p:ext uri="{BB962C8B-B14F-4D97-AF65-F5344CB8AC3E}">
        <p14:creationId xmlns:p14="http://schemas.microsoft.com/office/powerpoint/2010/main" val="1085972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3744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캠페인 상세 </a:t>
            </a:r>
            <a:r>
              <a:rPr lang="en-US" altLang="ko-KR" sz="2800" b="1" dirty="0"/>
              <a:t>&amp; </a:t>
            </a:r>
            <a:r>
              <a:rPr lang="ko-KR" altLang="en-US" sz="2800" b="1" dirty="0"/>
              <a:t>신청서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그림 28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8CE5D3AC-22C6-4588-BC68-5175F76D9B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7009" y="1941156"/>
            <a:ext cx="3232650" cy="2656973"/>
          </a:xfrm>
          <a:prstGeom prst="rect">
            <a:avLst/>
          </a:prstGeom>
        </p:spPr>
      </p:pic>
      <p:grpSp>
        <p:nvGrpSpPr>
          <p:cNvPr id="30" name="그룹 29">
            <a:extLst>
              <a:ext uri="{FF2B5EF4-FFF2-40B4-BE49-F238E27FC236}">
                <a16:creationId xmlns:a16="http://schemas.microsoft.com/office/drawing/2014/main" id="{56B6E34D-E85B-420A-9E1E-94FCFB289BFA}"/>
              </a:ext>
            </a:extLst>
          </p:cNvPr>
          <p:cNvGrpSpPr/>
          <p:nvPr/>
        </p:nvGrpSpPr>
        <p:grpSpPr>
          <a:xfrm>
            <a:off x="2871528" y="4833305"/>
            <a:ext cx="2883612" cy="661720"/>
            <a:chOff x="1522374" y="1735254"/>
            <a:chExt cx="2883612" cy="661720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B25B9FE-6B7F-45D6-B944-FF7FE132F155}"/>
                </a:ext>
              </a:extLst>
            </p:cNvPr>
            <p:cNvSpPr txBox="1"/>
            <p:nvPr/>
          </p:nvSpPr>
          <p:spPr>
            <a:xfrm>
              <a:off x="1574762" y="1735254"/>
              <a:ext cx="2831224" cy="6617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j-ea"/>
                  <a:ea typeface="+mj-ea"/>
                </a:rPr>
                <a:t>내가 작성한 글이 아닐 경우에만 </a:t>
              </a:r>
              <a:endParaRPr lang="en-US" altLang="ko-KR" sz="1400" dirty="0">
                <a:latin typeface="+mj-ea"/>
                <a:ea typeface="+mj-ea"/>
              </a:endParaRPr>
            </a:p>
            <a:p>
              <a:endParaRPr lang="en-US" altLang="ko-KR" sz="900" dirty="0">
                <a:latin typeface="+mj-ea"/>
                <a:ea typeface="+mj-ea"/>
              </a:endParaRPr>
            </a:p>
            <a:p>
              <a:r>
                <a:rPr lang="ko-KR" altLang="en-US" sz="1400" dirty="0">
                  <a:latin typeface="+mj-ea"/>
                  <a:ea typeface="+mj-ea"/>
                </a:rPr>
                <a:t>신청하기 버튼 노출</a:t>
              </a:r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8BE357FD-0072-4176-AB20-3E1C441C335F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pic>
        <p:nvPicPr>
          <p:cNvPr id="33" name="그림 32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5E62CE07-7F8C-4861-9B46-9980FB604A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435006"/>
            <a:ext cx="5619682" cy="3217375"/>
          </a:xfrm>
          <a:prstGeom prst="rect">
            <a:avLst/>
          </a:prstGeom>
        </p:spPr>
      </p:pic>
      <p:grpSp>
        <p:nvGrpSpPr>
          <p:cNvPr id="34" name="그룹 33">
            <a:extLst>
              <a:ext uri="{FF2B5EF4-FFF2-40B4-BE49-F238E27FC236}">
                <a16:creationId xmlns:a16="http://schemas.microsoft.com/office/drawing/2014/main" id="{3F72668F-F361-43AA-A406-99B9F8C94C5D}"/>
              </a:ext>
            </a:extLst>
          </p:cNvPr>
          <p:cNvGrpSpPr/>
          <p:nvPr/>
        </p:nvGrpSpPr>
        <p:grpSpPr>
          <a:xfrm>
            <a:off x="6384472" y="4819858"/>
            <a:ext cx="2637070" cy="307777"/>
            <a:chOff x="1522374" y="1735254"/>
            <a:chExt cx="2637070" cy="307777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82C136E-C4AA-49AD-BB07-60E612412693}"/>
                </a:ext>
              </a:extLst>
            </p:cNvPr>
            <p:cNvSpPr txBox="1"/>
            <p:nvPr/>
          </p:nvSpPr>
          <p:spPr>
            <a:xfrm>
              <a:off x="1574762" y="1735254"/>
              <a:ext cx="258468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+mj-ea"/>
                  <a:ea typeface="+mj-ea"/>
                </a:rPr>
                <a:t>table</a:t>
              </a:r>
              <a:r>
                <a:rPr lang="ko-KR" altLang="en-US" sz="1400" dirty="0">
                  <a:latin typeface="+mj-ea"/>
                  <a:ea typeface="+mj-ea"/>
                </a:rPr>
                <a:t>태그를 활용한 신청서 폼</a:t>
              </a:r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1CCF74EC-E64A-4729-9D44-7831DDAD8611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6F979528-D689-4AFE-9982-917E061DA8B5}"/>
              </a:ext>
            </a:extLst>
          </p:cNvPr>
          <p:cNvSpPr txBox="1"/>
          <p:nvPr/>
        </p:nvSpPr>
        <p:spPr>
          <a:xfrm>
            <a:off x="88412" y="1295409"/>
            <a:ext cx="2215158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0A69653-E2C0-4DBD-9A5B-41A5746386E2}"/>
              </a:ext>
            </a:extLst>
          </p:cNvPr>
          <p:cNvSpPr txBox="1"/>
          <p:nvPr/>
        </p:nvSpPr>
        <p:spPr>
          <a:xfrm>
            <a:off x="263158" y="3296098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3-4-7. </a:t>
            </a:r>
            <a:r>
              <a:rPr lang="ko-KR" altLang="en-US" sz="1200" b="1" dirty="0"/>
              <a:t>캠페인 상세</a:t>
            </a:r>
            <a:endParaRPr lang="en-US" altLang="ko-KR" sz="1200" b="1" dirty="0"/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3-4-10.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</p:spTree>
    <p:extLst>
      <p:ext uri="{BB962C8B-B14F-4D97-AF65-F5344CB8AC3E}">
        <p14:creationId xmlns:p14="http://schemas.microsoft.com/office/powerpoint/2010/main" val="38137546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21066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/>
              <a:t>캠페인 수정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D0CDA4DE-715F-4BEA-A7E8-6775857AAFB6}"/>
              </a:ext>
            </a:extLst>
          </p:cNvPr>
          <p:cNvGrpSpPr/>
          <p:nvPr/>
        </p:nvGrpSpPr>
        <p:grpSpPr>
          <a:xfrm>
            <a:off x="3253729" y="3275111"/>
            <a:ext cx="2938114" cy="307777"/>
            <a:chOff x="1522374" y="1735254"/>
            <a:chExt cx="2938114" cy="307777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20065E8-28B7-4D2B-BC78-3EDC589E6946}"/>
                </a:ext>
              </a:extLst>
            </p:cNvPr>
            <p:cNvSpPr txBox="1"/>
            <p:nvPr/>
          </p:nvSpPr>
          <p:spPr>
            <a:xfrm>
              <a:off x="1574762" y="1735254"/>
              <a:ext cx="288572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j-ea"/>
                  <a:ea typeface="+mj-ea"/>
                </a:rPr>
                <a:t>글쓰기 페이지와 동일한 레이아웃</a:t>
              </a: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ED41BD73-B66E-4140-AB3B-B83EE30A76E4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pic>
        <p:nvPicPr>
          <p:cNvPr id="18" name="그림 17" descr="텍스트, 스크린샷, 도표, 폰트이(가) 표시된 사진&#10;&#10;자동 생성된 설명">
            <a:extLst>
              <a:ext uri="{FF2B5EF4-FFF2-40B4-BE49-F238E27FC236}">
                <a16:creationId xmlns:a16="http://schemas.microsoft.com/office/drawing/2014/main" id="{50CB10B4-BFB5-4A84-A54A-1607CC5F87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6878" y="971155"/>
            <a:ext cx="3631366" cy="5034285"/>
          </a:xfrm>
          <a:prstGeom prst="rect">
            <a:avLst/>
          </a:prstGeom>
        </p:spPr>
      </p:pic>
      <p:sp>
        <p:nvSpPr>
          <p:cNvPr id="19" name="右箭头 54">
            <a:extLst>
              <a:ext uri="{FF2B5EF4-FFF2-40B4-BE49-F238E27FC236}">
                <a16:creationId xmlns:a16="http://schemas.microsoft.com/office/drawing/2014/main" id="{7404DAE8-5FBF-4D0F-B9FD-736E2BA276F2}"/>
              </a:ext>
            </a:extLst>
          </p:cNvPr>
          <p:cNvSpPr/>
          <p:nvPr/>
        </p:nvSpPr>
        <p:spPr>
          <a:xfrm rot="10800000">
            <a:off x="6828638" y="3335852"/>
            <a:ext cx="641445" cy="191069"/>
          </a:xfrm>
          <a:prstGeom prst="rightArrow">
            <a:avLst>
              <a:gd name="adj1" fmla="val 50000"/>
              <a:gd name="adj2" fmla="val 6481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06" rIns="91418" bIns="45706" anchor="ctr"/>
          <a:lstStyle/>
          <a:p>
            <a:pPr algn="ctr" defTabSz="685165">
              <a:defRPr/>
            </a:pPr>
            <a:endParaRPr lang="zh-CN" altLang="en-US" sz="1735">
              <a:solidFill>
                <a:prstClr val="white"/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Source Han Sans SC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006DCD8-59CF-4FC9-B90F-4FEFE32BBD6B}"/>
              </a:ext>
            </a:extLst>
          </p:cNvPr>
          <p:cNvSpPr txBox="1"/>
          <p:nvPr/>
        </p:nvSpPr>
        <p:spPr>
          <a:xfrm>
            <a:off x="88412" y="1295409"/>
            <a:ext cx="2215158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E0644D4-DE67-48D4-8B80-9E0DD7A51D4B}"/>
              </a:ext>
            </a:extLst>
          </p:cNvPr>
          <p:cNvSpPr txBox="1"/>
          <p:nvPr/>
        </p:nvSpPr>
        <p:spPr>
          <a:xfrm>
            <a:off x="263158" y="3296098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3-4-8. </a:t>
            </a:r>
            <a:r>
              <a:rPr lang="ko-KR" altLang="en-US" sz="1200" b="1" dirty="0"/>
              <a:t>캠페인 수정</a:t>
            </a:r>
            <a:endParaRPr lang="en-US" altLang="ko-KR" sz="1200" b="1" dirty="0"/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3-4-10.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</p:spTree>
    <p:extLst>
      <p:ext uri="{BB962C8B-B14F-4D97-AF65-F5344CB8AC3E}">
        <p14:creationId xmlns:p14="http://schemas.microsoft.com/office/powerpoint/2010/main" val="1272288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41072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마이페이지 </a:t>
            </a:r>
            <a:r>
              <a:rPr lang="en-US" altLang="ko-KR" sz="2800" b="1" dirty="0"/>
              <a:t>–</a:t>
            </a:r>
            <a:r>
              <a:rPr lang="ko-KR" altLang="en-US" sz="2800" b="1" dirty="0"/>
              <a:t> 내가 쓴 글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림 19" descr="스크린샷, 텍스트, 디자인이(가) 표시된 사진&#10;&#10;자동 생성된 설명">
            <a:extLst>
              <a:ext uri="{FF2B5EF4-FFF2-40B4-BE49-F238E27FC236}">
                <a16:creationId xmlns:a16="http://schemas.microsoft.com/office/drawing/2014/main" id="{108A390F-2CE0-425F-B7F8-41C0405B38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8501" y="1543536"/>
            <a:ext cx="4686916" cy="2813772"/>
          </a:xfrm>
          <a:prstGeom prst="rect">
            <a:avLst/>
          </a:prstGeom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2E1A447A-F891-475A-8807-E1F325E6E83C}"/>
              </a:ext>
            </a:extLst>
          </p:cNvPr>
          <p:cNvGrpSpPr/>
          <p:nvPr/>
        </p:nvGrpSpPr>
        <p:grpSpPr>
          <a:xfrm>
            <a:off x="7463426" y="4746470"/>
            <a:ext cx="3000631" cy="307777"/>
            <a:chOff x="1522374" y="1735254"/>
            <a:chExt cx="3000631" cy="307777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23D53C4-702E-4A5D-81B9-5712C23A23C0}"/>
                </a:ext>
              </a:extLst>
            </p:cNvPr>
            <p:cNvSpPr txBox="1"/>
            <p:nvPr/>
          </p:nvSpPr>
          <p:spPr>
            <a:xfrm>
              <a:off x="1574762" y="1735254"/>
              <a:ext cx="294824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j-ea"/>
                  <a:ea typeface="+mj-ea"/>
                </a:rPr>
                <a:t>데이터가 없을 경우 노출되는 화면</a:t>
              </a:r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BBED1C6C-4DEF-4C06-A770-236CA81D8735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pic>
        <p:nvPicPr>
          <p:cNvPr id="24" name="그림 23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4DDBA2DE-09EE-449F-9945-85DC5AB25B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1996" y="1543536"/>
            <a:ext cx="4692914" cy="3320214"/>
          </a:xfrm>
          <a:prstGeom prst="rect">
            <a:avLst/>
          </a:prstGeom>
        </p:spPr>
      </p:pic>
      <p:grpSp>
        <p:nvGrpSpPr>
          <p:cNvPr id="25" name="그룹 24">
            <a:extLst>
              <a:ext uri="{FF2B5EF4-FFF2-40B4-BE49-F238E27FC236}">
                <a16:creationId xmlns:a16="http://schemas.microsoft.com/office/drawing/2014/main" id="{168952A6-1B0A-4AC1-AE92-387475FE3998}"/>
              </a:ext>
            </a:extLst>
          </p:cNvPr>
          <p:cNvGrpSpPr/>
          <p:nvPr/>
        </p:nvGrpSpPr>
        <p:grpSpPr>
          <a:xfrm>
            <a:off x="2718124" y="4749742"/>
            <a:ext cx="2821095" cy="307777"/>
            <a:chOff x="1522374" y="1735254"/>
            <a:chExt cx="2821095" cy="307777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EF26534-F064-4177-816E-9482992E36E0}"/>
                </a:ext>
              </a:extLst>
            </p:cNvPr>
            <p:cNvSpPr txBox="1"/>
            <p:nvPr/>
          </p:nvSpPr>
          <p:spPr>
            <a:xfrm>
              <a:off x="1574762" y="1735254"/>
              <a:ext cx="276870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j-ea"/>
                  <a:ea typeface="+mj-ea"/>
                </a:rPr>
                <a:t>로그인한 유저가 작성한 글 노출</a:t>
              </a: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A1B7D990-15EF-44A9-9BBF-1CDDF38ADF7C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83CC02C7-F358-4EFD-8990-3318FCFD00E3}"/>
              </a:ext>
            </a:extLst>
          </p:cNvPr>
          <p:cNvSpPr txBox="1"/>
          <p:nvPr/>
        </p:nvSpPr>
        <p:spPr>
          <a:xfrm>
            <a:off x="88412" y="1295409"/>
            <a:ext cx="2215158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0C911A6-0E42-4E28-AFA0-A2ADE86D6B1D}"/>
              </a:ext>
            </a:extLst>
          </p:cNvPr>
          <p:cNvSpPr txBox="1"/>
          <p:nvPr/>
        </p:nvSpPr>
        <p:spPr>
          <a:xfrm>
            <a:off x="263158" y="3296098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3-4-9. </a:t>
            </a:r>
            <a:r>
              <a:rPr lang="ko-KR" altLang="en-US" sz="1200" b="1" dirty="0"/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3-4-10.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</p:spTree>
    <p:extLst>
      <p:ext uri="{BB962C8B-B14F-4D97-AF65-F5344CB8AC3E}">
        <p14:creationId xmlns:p14="http://schemas.microsoft.com/office/powerpoint/2010/main" val="1653677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46987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마이페이지 </a:t>
            </a:r>
            <a:r>
              <a:rPr lang="en-US" altLang="ko-KR" sz="2800" b="1" dirty="0"/>
              <a:t>–</a:t>
            </a:r>
            <a:r>
              <a:rPr lang="ko-KR" altLang="en-US" sz="2800" b="1" dirty="0"/>
              <a:t> 신청한 캠페인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림 19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6F4E9576-11BA-4B4B-89B4-74DA5E1804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3209" y="1824394"/>
            <a:ext cx="3897228" cy="2421776"/>
          </a:xfrm>
          <a:prstGeom prst="rect">
            <a:avLst/>
          </a:prstGeom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4E2BA270-55F9-4F19-9073-8D686222C99E}"/>
              </a:ext>
            </a:extLst>
          </p:cNvPr>
          <p:cNvGrpSpPr/>
          <p:nvPr/>
        </p:nvGrpSpPr>
        <p:grpSpPr>
          <a:xfrm>
            <a:off x="2673779" y="4608438"/>
            <a:ext cx="3422221" cy="307777"/>
            <a:chOff x="1522374" y="1735254"/>
            <a:chExt cx="3422221" cy="307777"/>
          </a:xfrm>
        </p:grpSpPr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EC49108A-CCBD-4B12-A69F-6A1D10C1B361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BF52E47-0399-4880-83FE-D93BF7C1B592}"/>
                </a:ext>
              </a:extLst>
            </p:cNvPr>
            <p:cNvSpPr txBox="1"/>
            <p:nvPr/>
          </p:nvSpPr>
          <p:spPr>
            <a:xfrm>
              <a:off x="1574762" y="1735254"/>
              <a:ext cx="336983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j-ea"/>
                  <a:ea typeface="+mj-ea"/>
                </a:rPr>
                <a:t>로그인한 유저가 신청한 캠페인 글 노출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23E9CC97-48D4-4A11-A5F0-69029D1A4499}"/>
              </a:ext>
            </a:extLst>
          </p:cNvPr>
          <p:cNvGrpSpPr/>
          <p:nvPr/>
        </p:nvGrpSpPr>
        <p:grpSpPr>
          <a:xfrm>
            <a:off x="6854846" y="4617018"/>
            <a:ext cx="3901840" cy="307777"/>
            <a:chOff x="1522374" y="1735254"/>
            <a:chExt cx="3901840" cy="307777"/>
          </a:xfrm>
        </p:grpSpPr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9FEAE038-5CF4-4C83-BCE5-BF7A44A0D907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82452EA-779B-49D1-ADF1-9BBC274F0671}"/>
                </a:ext>
              </a:extLst>
            </p:cNvPr>
            <p:cNvSpPr txBox="1"/>
            <p:nvPr/>
          </p:nvSpPr>
          <p:spPr>
            <a:xfrm>
              <a:off x="1574762" y="1735254"/>
              <a:ext cx="38494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j-ea"/>
                  <a:ea typeface="+mj-ea"/>
                </a:rPr>
                <a:t>신청서 폼 페이지와 동일하게 </a:t>
              </a:r>
              <a:r>
                <a:rPr lang="en-US" altLang="ko-KR" sz="1400" dirty="0">
                  <a:latin typeface="+mj-ea"/>
                  <a:ea typeface="+mj-ea"/>
                </a:rPr>
                <a:t>Table</a:t>
              </a:r>
              <a:r>
                <a:rPr lang="ko-KR" altLang="en-US" sz="1400" dirty="0">
                  <a:latin typeface="+mj-ea"/>
                  <a:ea typeface="+mj-ea"/>
                </a:rPr>
                <a:t> 태그 활용</a:t>
              </a:r>
            </a:p>
          </p:txBody>
        </p:sp>
      </p:grpSp>
      <p:pic>
        <p:nvPicPr>
          <p:cNvPr id="27" name="그림 26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83FEED8A-00FB-42B5-889A-5D11CE7207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618112"/>
            <a:ext cx="5795800" cy="2964947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1F4F76A4-116A-4F5D-A610-C7C53B604BDC}"/>
              </a:ext>
            </a:extLst>
          </p:cNvPr>
          <p:cNvSpPr txBox="1"/>
          <p:nvPr/>
        </p:nvSpPr>
        <p:spPr>
          <a:xfrm>
            <a:off x="88412" y="1295409"/>
            <a:ext cx="2215158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55E56F7-2438-42D3-BCD3-77A18875D023}"/>
              </a:ext>
            </a:extLst>
          </p:cNvPr>
          <p:cNvSpPr txBox="1"/>
          <p:nvPr/>
        </p:nvSpPr>
        <p:spPr>
          <a:xfrm>
            <a:off x="263158" y="3296098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3-4-9. </a:t>
            </a:r>
            <a:r>
              <a:rPr lang="ko-KR" altLang="en-US" sz="1200" b="1" dirty="0"/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3-4-10.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</p:spTree>
    <p:extLst>
      <p:ext uri="{BB962C8B-B14F-4D97-AF65-F5344CB8AC3E}">
        <p14:creationId xmlns:p14="http://schemas.microsoft.com/office/powerpoint/2010/main" val="6206841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51700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마이페이지 </a:t>
            </a:r>
            <a:r>
              <a:rPr lang="en-US" altLang="ko-KR" sz="2800" b="1" dirty="0"/>
              <a:t>–</a:t>
            </a:r>
            <a:r>
              <a:rPr lang="ko-KR" altLang="en-US" sz="2800" b="1" dirty="0"/>
              <a:t> 탄소 발자국</a:t>
            </a:r>
            <a:r>
              <a:rPr lang="en-US" altLang="ko-KR" sz="2800" b="1" dirty="0"/>
              <a:t>(1/2)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5CD724E-60B6-423C-A2AD-5FC3B3149B42}"/>
              </a:ext>
            </a:extLst>
          </p:cNvPr>
          <p:cNvSpPr txBox="1"/>
          <p:nvPr/>
        </p:nvSpPr>
        <p:spPr>
          <a:xfrm>
            <a:off x="88412" y="1295409"/>
            <a:ext cx="2215158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2A9E4B1-6564-4312-BF9B-66C06636118C}"/>
              </a:ext>
            </a:extLst>
          </p:cNvPr>
          <p:cNvSpPr txBox="1"/>
          <p:nvPr/>
        </p:nvSpPr>
        <p:spPr>
          <a:xfrm>
            <a:off x="263158" y="3296098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3-4-9. </a:t>
            </a:r>
            <a:r>
              <a:rPr lang="ko-KR" altLang="en-US" sz="1200" b="1" dirty="0"/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3-4-10.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3FB68FD3-F795-4887-8041-D286F165A3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681" y="1643788"/>
            <a:ext cx="6824647" cy="4320000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B91F0564-43F1-45F0-8F14-6F765BAF1FCC}"/>
              </a:ext>
            </a:extLst>
          </p:cNvPr>
          <p:cNvGrpSpPr/>
          <p:nvPr/>
        </p:nvGrpSpPr>
        <p:grpSpPr>
          <a:xfrm>
            <a:off x="7799284" y="6162717"/>
            <a:ext cx="4099199" cy="446131"/>
            <a:chOff x="7361808" y="6167847"/>
            <a:chExt cx="4099199" cy="446131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840382C-DF05-489F-A402-74304226ED76}"/>
                </a:ext>
              </a:extLst>
            </p:cNvPr>
            <p:cNvSpPr txBox="1"/>
            <p:nvPr/>
          </p:nvSpPr>
          <p:spPr>
            <a:xfrm>
              <a:off x="7361808" y="6167847"/>
              <a:ext cx="233429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u="sng" dirty="0"/>
                <a:t>Directory Path : </a:t>
              </a:r>
              <a:r>
                <a:rPr lang="en-US" altLang="ko-KR" sz="1000" u="sng" dirty="0" err="1"/>
                <a:t>src</a:t>
              </a:r>
              <a:r>
                <a:rPr lang="en-US" altLang="ko-KR" sz="1000" u="sng" dirty="0"/>
                <a:t>/views/</a:t>
              </a:r>
              <a:r>
                <a:rPr lang="en-US" altLang="ko-KR" sz="1000" b="1" u="sng" dirty="0">
                  <a:solidFill>
                    <a:srgbClr val="0070C0"/>
                  </a:solidFill>
                </a:rPr>
                <a:t>Mypage.js</a:t>
              </a:r>
              <a:endParaRPr lang="ko-KR" altLang="en-US" sz="1000" b="1" u="sng" dirty="0">
                <a:solidFill>
                  <a:srgbClr val="0070C0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176B096-4F8B-4BE4-A8E2-4E1C6293902B}"/>
                </a:ext>
              </a:extLst>
            </p:cNvPr>
            <p:cNvSpPr txBox="1"/>
            <p:nvPr/>
          </p:nvSpPr>
          <p:spPr>
            <a:xfrm>
              <a:off x="7361808" y="6367757"/>
              <a:ext cx="409919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u="sng" dirty="0">
                  <a:solidFill>
                    <a:srgbClr val="0070C0"/>
                  </a:solidFill>
                </a:rPr>
                <a:t>Chart : </a:t>
              </a:r>
              <a:r>
                <a:rPr lang="en-US" altLang="ko-KR" sz="1000" u="sng" dirty="0" err="1">
                  <a:solidFill>
                    <a:srgbClr val="0070C0"/>
                  </a:solidFill>
                </a:rPr>
                <a:t>src</a:t>
              </a:r>
              <a:r>
                <a:rPr lang="en-US" altLang="ko-KR" sz="1000" u="sng" dirty="0">
                  <a:solidFill>
                    <a:srgbClr val="0070C0"/>
                  </a:solidFill>
                </a:rPr>
                <a:t>/component/</a:t>
              </a:r>
              <a:r>
                <a:rPr lang="en-US" altLang="ko-KR" sz="1000" u="sng" dirty="0" err="1">
                  <a:solidFill>
                    <a:srgbClr val="0070C0"/>
                  </a:solidFill>
                </a:rPr>
                <a:t>CarbonFootprint</a:t>
              </a:r>
              <a:r>
                <a:rPr lang="en-US" altLang="ko-KR" sz="1000" u="sng" dirty="0">
                  <a:solidFill>
                    <a:srgbClr val="0070C0"/>
                  </a:solidFill>
                </a:rPr>
                <a:t>/Result/</a:t>
              </a:r>
              <a:r>
                <a:rPr lang="en-US" altLang="ko-KR" sz="1000" b="1" u="sng" dirty="0">
                  <a:solidFill>
                    <a:srgbClr val="0070C0"/>
                  </a:solidFill>
                </a:rPr>
                <a:t>UserMonthChart.js</a:t>
              </a:r>
              <a:endParaRPr lang="ko-KR" altLang="en-US" sz="1000" b="1" u="sng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007190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그림 65">
            <a:extLst>
              <a:ext uri="{FF2B5EF4-FFF2-40B4-BE49-F238E27FC236}">
                <a16:creationId xmlns:a16="http://schemas.microsoft.com/office/drawing/2014/main" id="{C96BCED0-AA86-4C6D-AEA5-E68401A977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8913" y="2160263"/>
            <a:ext cx="4544099" cy="2880000"/>
          </a:xfrm>
          <a:prstGeom prst="rect">
            <a:avLst/>
          </a:prstGeom>
        </p:spPr>
      </p:pic>
      <p:pic>
        <p:nvPicPr>
          <p:cNvPr id="64" name="그림 63">
            <a:extLst>
              <a:ext uri="{FF2B5EF4-FFF2-40B4-BE49-F238E27FC236}">
                <a16:creationId xmlns:a16="http://schemas.microsoft.com/office/drawing/2014/main" id="{A17EA24B-EAFE-4B41-A8D5-412589533C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0069" y="2160263"/>
            <a:ext cx="4544098" cy="2880000"/>
          </a:xfrm>
          <a:prstGeom prst="rect">
            <a:avLst/>
          </a:prstGeom>
          <a:noFill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51700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마이페이지 </a:t>
            </a:r>
            <a:r>
              <a:rPr lang="en-US" altLang="ko-KR" sz="2800" b="1" dirty="0"/>
              <a:t>–</a:t>
            </a:r>
            <a:r>
              <a:rPr lang="ko-KR" altLang="en-US" sz="2800" b="1" dirty="0"/>
              <a:t> 탄소 발자국</a:t>
            </a:r>
            <a:r>
              <a:rPr lang="en-US" altLang="ko-KR" sz="2800" b="1" dirty="0"/>
              <a:t>(2/2)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5CD724E-60B6-423C-A2AD-5FC3B3149B42}"/>
              </a:ext>
            </a:extLst>
          </p:cNvPr>
          <p:cNvSpPr txBox="1"/>
          <p:nvPr/>
        </p:nvSpPr>
        <p:spPr>
          <a:xfrm>
            <a:off x="88412" y="1295409"/>
            <a:ext cx="2215158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2A9E4B1-6564-4312-BF9B-66C06636118C}"/>
              </a:ext>
            </a:extLst>
          </p:cNvPr>
          <p:cNvSpPr txBox="1"/>
          <p:nvPr/>
        </p:nvSpPr>
        <p:spPr>
          <a:xfrm>
            <a:off x="263158" y="3296098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3-4-9. </a:t>
            </a:r>
            <a:r>
              <a:rPr lang="ko-KR" altLang="en-US" sz="1200" b="1" dirty="0"/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3-4-10.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67BF820-F2F7-4998-B74B-E7AFBF46F7C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1" t="34572" r="75529" b="58482"/>
          <a:stretch/>
        </p:blipFill>
        <p:spPr>
          <a:xfrm>
            <a:off x="2620959" y="3155949"/>
            <a:ext cx="981075" cy="20002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4CEBABE-1BF8-4217-B584-3891FEE2CBB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10" t="73787" r="50707"/>
          <a:stretch/>
        </p:blipFill>
        <p:spPr>
          <a:xfrm>
            <a:off x="8840676" y="4285345"/>
            <a:ext cx="608124" cy="75491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9A8E59C-1F17-41C4-A2B3-0D77C7E614A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9435" y="1746971"/>
            <a:ext cx="977684" cy="826584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2A13DE35-0CFD-4FBA-BF2F-79864DDFE383}"/>
              </a:ext>
            </a:extLst>
          </p:cNvPr>
          <p:cNvSpPr/>
          <p:nvPr/>
        </p:nvSpPr>
        <p:spPr>
          <a:xfrm>
            <a:off x="2620963" y="3155950"/>
            <a:ext cx="981075" cy="20002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638E5045-7D7D-4E85-9F44-88769906A7F2}"/>
              </a:ext>
            </a:extLst>
          </p:cNvPr>
          <p:cNvCxnSpPr>
            <a:stCxn id="17" idx="0"/>
            <a:endCxn id="15" idx="1"/>
          </p:cNvCxnSpPr>
          <p:nvPr/>
        </p:nvCxnSpPr>
        <p:spPr>
          <a:xfrm rot="5400000" flipH="1" flipV="1">
            <a:off x="2817625" y="2454140"/>
            <a:ext cx="995687" cy="407934"/>
          </a:xfrm>
          <a:prstGeom prst="bentConnector2">
            <a:avLst/>
          </a:prstGeom>
          <a:ln w="95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CFD1DBA0-1AEB-447D-BD27-1B8E8CBAF613}"/>
              </a:ext>
            </a:extLst>
          </p:cNvPr>
          <p:cNvGrpSpPr/>
          <p:nvPr/>
        </p:nvGrpSpPr>
        <p:grpSpPr>
          <a:xfrm>
            <a:off x="4606771" y="1744788"/>
            <a:ext cx="1349794" cy="307777"/>
            <a:chOff x="1522374" y="1735254"/>
            <a:chExt cx="1349794" cy="307777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3C96381-BFE8-40AB-8D0B-007BD953EFFC}"/>
                </a:ext>
              </a:extLst>
            </p:cNvPr>
            <p:cNvSpPr txBox="1"/>
            <p:nvPr/>
          </p:nvSpPr>
          <p:spPr>
            <a:xfrm>
              <a:off x="1574762" y="1735254"/>
              <a:ext cx="129740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0" i="0" dirty="0" err="1">
                  <a:solidFill>
                    <a:srgbClr val="0D0D0D"/>
                  </a:solidFill>
                  <a:effectLst/>
                  <a:latin typeface="Söhne"/>
                </a:rPr>
                <a:t>Datepicker</a:t>
              </a:r>
              <a:r>
                <a:rPr lang="en-US" altLang="ko-KR" sz="1400" b="0" i="0" dirty="0">
                  <a:solidFill>
                    <a:srgbClr val="0D0D0D"/>
                  </a:solidFill>
                  <a:effectLst/>
                  <a:latin typeface="Söhne"/>
                </a:rPr>
                <a:t> (</a:t>
              </a:r>
              <a:r>
                <a:rPr lang="ko-KR" altLang="en-US" sz="1400" b="0" i="0" dirty="0">
                  <a:solidFill>
                    <a:srgbClr val="0D0D0D"/>
                  </a:solidFill>
                  <a:effectLst/>
                  <a:latin typeface="Söhne"/>
                </a:rPr>
                <a:t>월</a:t>
              </a:r>
              <a:r>
                <a:rPr lang="en-US" altLang="ko-KR" sz="1400" b="0" i="0" dirty="0">
                  <a:solidFill>
                    <a:srgbClr val="0D0D0D"/>
                  </a:solidFill>
                  <a:effectLst/>
                  <a:latin typeface="Söhne"/>
                </a:rPr>
                <a:t>)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91D5992D-CA07-4826-AF92-D462FC3B69C3}"/>
                </a:ext>
              </a:extLst>
            </p:cNvPr>
            <p:cNvSpPr/>
            <p:nvPr/>
          </p:nvSpPr>
          <p:spPr>
            <a:xfrm>
              <a:off x="1522374" y="1874050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4A2FA555-14B4-44A6-9034-16910D1DE517}"/>
              </a:ext>
            </a:extLst>
          </p:cNvPr>
          <p:cNvGrpSpPr/>
          <p:nvPr/>
        </p:nvGrpSpPr>
        <p:grpSpPr>
          <a:xfrm>
            <a:off x="2620963" y="5145778"/>
            <a:ext cx="3819766" cy="307777"/>
            <a:chOff x="1522374" y="1735254"/>
            <a:chExt cx="3819766" cy="307777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C650B13-85DC-40B6-9861-FCA868062484}"/>
                </a:ext>
              </a:extLst>
            </p:cNvPr>
            <p:cNvSpPr txBox="1"/>
            <p:nvPr/>
          </p:nvSpPr>
          <p:spPr>
            <a:xfrm>
              <a:off x="1574762" y="1735254"/>
              <a:ext cx="376737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rgbClr val="0D0D0D"/>
                  </a:solidFill>
                  <a:latin typeface="Söhne"/>
                  <a:ea typeface="+mj-ea"/>
                </a:rPr>
                <a:t>저장된 탄소배출량 </a:t>
              </a:r>
              <a:r>
                <a:rPr lang="en-US" altLang="ko-KR" sz="1400" dirty="0">
                  <a:solidFill>
                    <a:srgbClr val="0D0D0D"/>
                  </a:solidFill>
                  <a:latin typeface="Söhne"/>
                  <a:ea typeface="+mj-ea"/>
                </a:rPr>
                <a:t>Chart (</a:t>
              </a:r>
              <a:r>
                <a:rPr lang="ko-KR" altLang="en-US" sz="1400" dirty="0">
                  <a:solidFill>
                    <a:srgbClr val="0D0D0D"/>
                  </a:solidFill>
                  <a:latin typeface="Söhne"/>
                  <a:ea typeface="+mj-ea"/>
                </a:rPr>
                <a:t>조건 </a:t>
              </a:r>
              <a:r>
                <a:rPr lang="en-US" altLang="ko-KR" sz="1400" dirty="0">
                  <a:solidFill>
                    <a:srgbClr val="0D0D0D"/>
                  </a:solidFill>
                  <a:latin typeface="Söhne"/>
                  <a:ea typeface="+mj-ea"/>
                </a:rPr>
                <a:t>: 1</a:t>
              </a:r>
              <a:r>
                <a:rPr lang="ko-KR" altLang="en-US" sz="1400" dirty="0">
                  <a:solidFill>
                    <a:srgbClr val="0D0D0D"/>
                  </a:solidFill>
                  <a:latin typeface="Söhne"/>
                  <a:ea typeface="+mj-ea"/>
                </a:rPr>
                <a:t>월 선택적용</a:t>
              </a:r>
              <a:r>
                <a:rPr lang="en-US" altLang="ko-KR" sz="1400" dirty="0">
                  <a:solidFill>
                    <a:srgbClr val="0D0D0D"/>
                  </a:solidFill>
                  <a:latin typeface="Söhne"/>
                  <a:ea typeface="+mj-ea"/>
                </a:rPr>
                <a:t>)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EA8DC7F2-BCF2-4884-A176-444EEEC095F9}"/>
                </a:ext>
              </a:extLst>
            </p:cNvPr>
            <p:cNvSpPr/>
            <p:nvPr/>
          </p:nvSpPr>
          <p:spPr>
            <a:xfrm>
              <a:off x="1522374" y="1874050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F5D5833C-E1AA-4C89-830D-49B271377D71}"/>
              </a:ext>
            </a:extLst>
          </p:cNvPr>
          <p:cNvGrpSpPr/>
          <p:nvPr/>
        </p:nvGrpSpPr>
        <p:grpSpPr>
          <a:xfrm>
            <a:off x="7339013" y="5145778"/>
            <a:ext cx="2950938" cy="307777"/>
            <a:chOff x="1522374" y="1735254"/>
            <a:chExt cx="2950938" cy="307777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523FE7E7-C121-4719-B409-D87FF3F3F61B}"/>
                </a:ext>
              </a:extLst>
            </p:cNvPr>
            <p:cNvSpPr txBox="1"/>
            <p:nvPr/>
          </p:nvSpPr>
          <p:spPr>
            <a:xfrm>
              <a:off x="1574762" y="1735254"/>
              <a:ext cx="289855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rgbClr val="0D0D0D"/>
                  </a:solidFill>
                  <a:latin typeface="Söhne"/>
                  <a:ea typeface="+mj-ea"/>
                </a:rPr>
                <a:t>지난 월의 데이터 비교 </a:t>
              </a:r>
              <a:r>
                <a:rPr lang="ko-KR" altLang="en-US" sz="1400" dirty="0" err="1">
                  <a:solidFill>
                    <a:srgbClr val="0D0D0D"/>
                  </a:solidFill>
                  <a:latin typeface="Söhne"/>
                  <a:ea typeface="+mj-ea"/>
                </a:rPr>
                <a:t>증감량</a:t>
              </a:r>
              <a:r>
                <a:rPr lang="ko-KR" altLang="en-US" sz="1400" dirty="0">
                  <a:solidFill>
                    <a:srgbClr val="0D0D0D"/>
                  </a:solidFill>
                  <a:latin typeface="Söhne"/>
                  <a:ea typeface="+mj-ea"/>
                </a:rPr>
                <a:t> 표시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775EF647-EFCB-4587-A619-EBDE0B66B06E}"/>
                </a:ext>
              </a:extLst>
            </p:cNvPr>
            <p:cNvSpPr/>
            <p:nvPr/>
          </p:nvSpPr>
          <p:spPr>
            <a:xfrm>
              <a:off x="1522374" y="1874050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60C24E6-59B7-4584-9003-B6E0FCCEFE06}"/>
              </a:ext>
            </a:extLst>
          </p:cNvPr>
          <p:cNvSpPr/>
          <p:nvPr/>
        </p:nvSpPr>
        <p:spPr>
          <a:xfrm>
            <a:off x="7391401" y="3556000"/>
            <a:ext cx="590550" cy="59055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A5F45FB-4A08-43DE-83C4-78FCFFC87AE8}"/>
              </a:ext>
            </a:extLst>
          </p:cNvPr>
          <p:cNvSpPr/>
          <p:nvPr/>
        </p:nvSpPr>
        <p:spPr>
          <a:xfrm>
            <a:off x="8840676" y="4276593"/>
            <a:ext cx="608124" cy="76366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4907F48D-FF9D-4B65-ABCF-30A1E60F9EFF}"/>
              </a:ext>
            </a:extLst>
          </p:cNvPr>
          <p:cNvGrpSpPr/>
          <p:nvPr/>
        </p:nvGrpSpPr>
        <p:grpSpPr>
          <a:xfrm>
            <a:off x="7207005" y="1460272"/>
            <a:ext cx="1753495" cy="307777"/>
            <a:chOff x="1522374" y="1735254"/>
            <a:chExt cx="1753495" cy="307777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A2AF7A4B-3F52-4100-A4A8-7DA2E5352262}"/>
                </a:ext>
              </a:extLst>
            </p:cNvPr>
            <p:cNvSpPr txBox="1"/>
            <p:nvPr/>
          </p:nvSpPr>
          <p:spPr>
            <a:xfrm>
              <a:off x="1574762" y="1735254"/>
              <a:ext cx="170110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0" i="0" dirty="0">
                  <a:solidFill>
                    <a:srgbClr val="0D0D0D"/>
                  </a:solidFill>
                  <a:effectLst/>
                  <a:latin typeface="Söhne"/>
                </a:rPr>
                <a:t>지난 월 탄소배출량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857B204D-C93C-4BEE-8C74-B2D212EA734A}"/>
                </a:ext>
              </a:extLst>
            </p:cNvPr>
            <p:cNvSpPr/>
            <p:nvPr/>
          </p:nvSpPr>
          <p:spPr>
            <a:xfrm>
              <a:off x="1522374" y="1874050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1469361C-E5F7-4D05-AF7A-283A6CD00E99}"/>
              </a:ext>
            </a:extLst>
          </p:cNvPr>
          <p:cNvCxnSpPr>
            <a:cxnSpLocks/>
            <a:stCxn id="23" idx="1"/>
            <a:endCxn id="53" idx="2"/>
          </p:cNvCxnSpPr>
          <p:nvPr/>
        </p:nvCxnSpPr>
        <p:spPr>
          <a:xfrm rot="10800000">
            <a:off x="7207005" y="1632407"/>
            <a:ext cx="184396" cy="2218869"/>
          </a:xfrm>
          <a:prstGeom prst="bentConnector3">
            <a:avLst>
              <a:gd name="adj1" fmla="val 223972"/>
            </a:avLst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5640FCBE-71DE-4A2A-BFAB-D6273E6DADFE}"/>
              </a:ext>
            </a:extLst>
          </p:cNvPr>
          <p:cNvGrpSpPr/>
          <p:nvPr/>
        </p:nvGrpSpPr>
        <p:grpSpPr>
          <a:xfrm>
            <a:off x="8840676" y="1784719"/>
            <a:ext cx="3146505" cy="307777"/>
            <a:chOff x="1522374" y="1735254"/>
            <a:chExt cx="3146505" cy="307777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DF97CD9A-FA68-4CCE-A7A1-3BFB201C899B}"/>
                </a:ext>
              </a:extLst>
            </p:cNvPr>
            <p:cNvSpPr txBox="1"/>
            <p:nvPr/>
          </p:nvSpPr>
          <p:spPr>
            <a:xfrm>
              <a:off x="1574762" y="1735254"/>
              <a:ext cx="30941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+mj-ea"/>
                  <a:ea typeface="+mj-ea"/>
                </a:rPr>
                <a:t>(</a:t>
              </a:r>
              <a:r>
                <a:rPr lang="ko-KR" altLang="en-US" sz="1400" dirty="0">
                  <a:latin typeface="+mj-ea"/>
                  <a:ea typeface="+mj-ea"/>
                </a:rPr>
                <a:t>지난 월</a:t>
              </a:r>
              <a:r>
                <a:rPr lang="en-US" altLang="ko-KR" sz="1400" dirty="0">
                  <a:latin typeface="+mj-ea"/>
                  <a:ea typeface="+mj-ea"/>
                </a:rPr>
                <a:t> – </a:t>
              </a:r>
              <a:r>
                <a:rPr lang="ko-KR" altLang="en-US" sz="1400" dirty="0">
                  <a:latin typeface="+mj-ea"/>
                  <a:ea typeface="+mj-ea"/>
                </a:rPr>
                <a:t>현재 월</a:t>
              </a:r>
              <a:r>
                <a:rPr lang="en-US" altLang="ko-KR" sz="1400" dirty="0">
                  <a:latin typeface="+mj-ea"/>
                  <a:ea typeface="+mj-ea"/>
                </a:rPr>
                <a:t>) </a:t>
              </a:r>
              <a:r>
                <a:rPr lang="ko-KR" altLang="en-US" sz="1400" dirty="0" err="1">
                  <a:latin typeface="+mj-ea"/>
                  <a:ea typeface="+mj-ea"/>
                </a:rPr>
                <a:t>증감량</a:t>
              </a:r>
              <a:r>
                <a:rPr lang="ko-KR" altLang="en-US" sz="1400" dirty="0">
                  <a:latin typeface="+mj-ea"/>
                  <a:ea typeface="+mj-ea"/>
                </a:rPr>
                <a:t> 계산결과</a:t>
              </a:r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3D77D2E3-98C6-45C8-BBCA-11F5B6D6DAC3}"/>
                </a:ext>
              </a:extLst>
            </p:cNvPr>
            <p:cNvSpPr/>
            <p:nvPr/>
          </p:nvSpPr>
          <p:spPr>
            <a:xfrm>
              <a:off x="1522374" y="1874050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cxnSp>
        <p:nvCxnSpPr>
          <p:cNvPr id="59" name="연결선: 꺾임 58">
            <a:extLst>
              <a:ext uri="{FF2B5EF4-FFF2-40B4-BE49-F238E27FC236}">
                <a16:creationId xmlns:a16="http://schemas.microsoft.com/office/drawing/2014/main" id="{B3BCC3AD-D2DC-4D1F-A88B-0C5F161D2CE5}"/>
              </a:ext>
            </a:extLst>
          </p:cNvPr>
          <p:cNvCxnSpPr>
            <a:cxnSpLocks/>
            <a:stCxn id="50" idx="1"/>
            <a:endCxn id="58" idx="2"/>
          </p:cNvCxnSpPr>
          <p:nvPr/>
        </p:nvCxnSpPr>
        <p:spPr>
          <a:xfrm rot="10800000">
            <a:off x="8840676" y="1956854"/>
            <a:ext cx="12700" cy="2701575"/>
          </a:xfrm>
          <a:prstGeom prst="bentConnector3">
            <a:avLst>
              <a:gd name="adj1" fmla="val 1800000"/>
            </a:avLst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5" name="그림 64">
            <a:extLst>
              <a:ext uri="{FF2B5EF4-FFF2-40B4-BE49-F238E27FC236}">
                <a16:creationId xmlns:a16="http://schemas.microsoft.com/office/drawing/2014/main" id="{946042F4-621B-418B-9DDE-3035B059664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6" t="48463" r="82988" b="31032"/>
          <a:stretch/>
        </p:blipFill>
        <p:spPr>
          <a:xfrm>
            <a:off x="7391400" y="3556000"/>
            <a:ext cx="590551" cy="590550"/>
          </a:xfrm>
          <a:prstGeom prst="rect">
            <a:avLst/>
          </a:prstGeom>
        </p:spPr>
      </p:pic>
      <p:grpSp>
        <p:nvGrpSpPr>
          <p:cNvPr id="69" name="그룹 68">
            <a:extLst>
              <a:ext uri="{FF2B5EF4-FFF2-40B4-BE49-F238E27FC236}">
                <a16:creationId xmlns:a16="http://schemas.microsoft.com/office/drawing/2014/main" id="{24AD3419-EFC2-4D16-AA3B-BAE8377840BC}"/>
              </a:ext>
            </a:extLst>
          </p:cNvPr>
          <p:cNvGrpSpPr/>
          <p:nvPr/>
        </p:nvGrpSpPr>
        <p:grpSpPr>
          <a:xfrm>
            <a:off x="7799284" y="6162717"/>
            <a:ext cx="4099199" cy="446131"/>
            <a:chOff x="7361808" y="6167847"/>
            <a:chExt cx="4099199" cy="446131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6925EED6-92F2-4799-B559-DB4D2A5CC00F}"/>
                </a:ext>
              </a:extLst>
            </p:cNvPr>
            <p:cNvSpPr txBox="1"/>
            <p:nvPr/>
          </p:nvSpPr>
          <p:spPr>
            <a:xfrm>
              <a:off x="7361808" y="6167847"/>
              <a:ext cx="233429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u="sng" dirty="0"/>
                <a:t>Directory Path : </a:t>
              </a:r>
              <a:r>
                <a:rPr lang="en-US" altLang="ko-KR" sz="1000" u="sng" dirty="0" err="1"/>
                <a:t>src</a:t>
              </a:r>
              <a:r>
                <a:rPr lang="en-US" altLang="ko-KR" sz="1000" u="sng" dirty="0"/>
                <a:t>/views/</a:t>
              </a:r>
              <a:r>
                <a:rPr lang="en-US" altLang="ko-KR" sz="1000" b="1" u="sng" dirty="0">
                  <a:solidFill>
                    <a:srgbClr val="0070C0"/>
                  </a:solidFill>
                </a:rPr>
                <a:t>Mypage.js</a:t>
              </a:r>
              <a:endParaRPr lang="ko-KR" altLang="en-US" sz="1000" b="1" u="sng" dirty="0">
                <a:solidFill>
                  <a:srgbClr val="0070C0"/>
                </a:solidFill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83F94F3C-A93B-4662-9AFC-1942C2A70312}"/>
                </a:ext>
              </a:extLst>
            </p:cNvPr>
            <p:cNvSpPr txBox="1"/>
            <p:nvPr/>
          </p:nvSpPr>
          <p:spPr>
            <a:xfrm>
              <a:off x="7361808" y="6367757"/>
              <a:ext cx="409919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u="sng" dirty="0">
                  <a:solidFill>
                    <a:srgbClr val="0070C0"/>
                  </a:solidFill>
                </a:rPr>
                <a:t>Chart : </a:t>
              </a:r>
              <a:r>
                <a:rPr lang="en-US" altLang="ko-KR" sz="1000" u="sng" dirty="0" err="1">
                  <a:solidFill>
                    <a:srgbClr val="0070C0"/>
                  </a:solidFill>
                </a:rPr>
                <a:t>src</a:t>
              </a:r>
              <a:r>
                <a:rPr lang="en-US" altLang="ko-KR" sz="1000" u="sng" dirty="0">
                  <a:solidFill>
                    <a:srgbClr val="0070C0"/>
                  </a:solidFill>
                </a:rPr>
                <a:t>/component/</a:t>
              </a:r>
              <a:r>
                <a:rPr lang="en-US" altLang="ko-KR" sz="1000" u="sng" dirty="0" err="1">
                  <a:solidFill>
                    <a:srgbClr val="0070C0"/>
                  </a:solidFill>
                </a:rPr>
                <a:t>CarbonFootprint</a:t>
              </a:r>
              <a:r>
                <a:rPr lang="en-US" altLang="ko-KR" sz="1000" u="sng" dirty="0">
                  <a:solidFill>
                    <a:srgbClr val="0070C0"/>
                  </a:solidFill>
                </a:rPr>
                <a:t>/Result/</a:t>
              </a:r>
              <a:r>
                <a:rPr lang="en-US" altLang="ko-KR" sz="1000" b="1" u="sng" dirty="0">
                  <a:solidFill>
                    <a:srgbClr val="0070C0"/>
                  </a:solidFill>
                </a:rPr>
                <a:t>UserMonthChart.js</a:t>
              </a:r>
              <a:endParaRPr lang="ko-KR" altLang="en-US" sz="1000" b="1" u="sng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310314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AAD38BA3-AE2F-40F0-B92B-40A99992E74F}"/>
              </a:ext>
            </a:extLst>
          </p:cNvPr>
          <p:cNvGrpSpPr/>
          <p:nvPr/>
        </p:nvGrpSpPr>
        <p:grpSpPr>
          <a:xfrm>
            <a:off x="2511205" y="2321004"/>
            <a:ext cx="7169589" cy="2215991"/>
            <a:chOff x="1878089" y="2321002"/>
            <a:chExt cx="7169589" cy="221599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3BF87FC-9FFA-471F-A911-F1DE3270F70D}"/>
                </a:ext>
              </a:extLst>
            </p:cNvPr>
            <p:cNvSpPr txBox="1"/>
            <p:nvPr/>
          </p:nvSpPr>
          <p:spPr>
            <a:xfrm>
              <a:off x="1878089" y="2321002"/>
              <a:ext cx="1425391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38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01</a:t>
              </a:r>
              <a:endParaRPr lang="ko-KR" altLang="en-US" sz="13800" b="1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339C1A3-37BC-4F3D-A861-A379B8E89111}"/>
                </a:ext>
              </a:extLst>
            </p:cNvPr>
            <p:cNvCxnSpPr>
              <a:cxnSpLocks/>
            </p:cNvCxnSpPr>
            <p:nvPr/>
          </p:nvCxnSpPr>
          <p:spPr>
            <a:xfrm>
              <a:off x="3528701" y="2444750"/>
              <a:ext cx="0" cy="196850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A202084A-FF75-4019-ACA0-7D4510A0DD3F}"/>
                </a:ext>
              </a:extLst>
            </p:cNvPr>
            <p:cNvCxnSpPr>
              <a:cxnSpLocks/>
            </p:cNvCxnSpPr>
            <p:nvPr/>
          </p:nvCxnSpPr>
          <p:spPr>
            <a:xfrm>
              <a:off x="6626021" y="2444750"/>
              <a:ext cx="0" cy="1968500"/>
            </a:xfrm>
            <a:prstGeom prst="line">
              <a:avLst/>
            </a:prstGeom>
            <a:ln w="76200"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3E05598-75C0-4443-9C13-669B46829FB6}"/>
                </a:ext>
              </a:extLst>
            </p:cNvPr>
            <p:cNvSpPr txBox="1"/>
            <p:nvPr/>
          </p:nvSpPr>
          <p:spPr>
            <a:xfrm>
              <a:off x="3753922" y="3013500"/>
              <a:ext cx="264687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b="1" dirty="0">
                  <a:solidFill>
                    <a:schemeClr val="bg1"/>
                  </a:solidFill>
                </a:rPr>
                <a:t>프로젝트개요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FB01D92-A3EA-41BD-8AF2-E1ECAD13B8B2}"/>
                </a:ext>
              </a:extLst>
            </p:cNvPr>
            <p:cNvSpPr txBox="1"/>
            <p:nvPr/>
          </p:nvSpPr>
          <p:spPr>
            <a:xfrm>
              <a:off x="6851243" y="3013500"/>
              <a:ext cx="219643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altLang="ko-KR" sz="2400" b="1" dirty="0">
                  <a:solidFill>
                    <a:schemeClr val="bg1"/>
                  </a:solidFill>
                </a:rPr>
                <a:t>1-1. </a:t>
              </a:r>
              <a:r>
                <a:rPr lang="ko-KR" altLang="en-US" sz="2400" b="1" dirty="0">
                  <a:solidFill>
                    <a:schemeClr val="bg1"/>
                  </a:solidFill>
                </a:rPr>
                <a:t>개발동기</a:t>
              </a:r>
              <a:endParaRPr lang="en-US" altLang="ko-KR" sz="2400" b="1" dirty="0">
                <a:solidFill>
                  <a:schemeClr val="bg1"/>
                </a:solidFill>
              </a:endParaRPr>
            </a:p>
            <a:p>
              <a:r>
                <a:rPr lang="en-US" altLang="ko-KR" sz="2400" b="1" dirty="0">
                  <a:solidFill>
                    <a:schemeClr val="bg1"/>
                  </a:solidFill>
                </a:rPr>
                <a:t> 1-2. </a:t>
              </a:r>
              <a:r>
                <a:rPr lang="ko-KR" altLang="en-US" sz="2400" b="1" dirty="0">
                  <a:solidFill>
                    <a:schemeClr val="bg1"/>
                  </a:solidFill>
                </a:rPr>
                <a:t>기획의도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920273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0EA0BC2E-BA42-415E-BF80-E89DFCD28564}"/>
              </a:ext>
            </a:extLst>
          </p:cNvPr>
          <p:cNvGrpSpPr/>
          <p:nvPr/>
        </p:nvGrpSpPr>
        <p:grpSpPr>
          <a:xfrm>
            <a:off x="2391996" y="1442758"/>
            <a:ext cx="4504098" cy="4912888"/>
            <a:chOff x="2391996" y="1302081"/>
            <a:chExt cx="4504098" cy="491288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B04A0BF8-3DF6-422C-920F-5336E74FF2A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466" t="61480" r="22299" b="26573"/>
            <a:stretch/>
          </p:blipFill>
          <p:spPr>
            <a:xfrm>
              <a:off x="2433209" y="4852154"/>
              <a:ext cx="4437586" cy="1362815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1436257F-5C2F-45FA-A5A6-B05E6EA5FC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466" t="5172" r="22299" b="62969"/>
            <a:stretch/>
          </p:blipFill>
          <p:spPr>
            <a:xfrm>
              <a:off x="2433209" y="1302081"/>
              <a:ext cx="4437586" cy="3634144"/>
            </a:xfrm>
            <a:prstGeom prst="rect">
              <a:avLst/>
            </a:prstGeom>
          </p:spPr>
        </p:pic>
        <p:sp>
          <p:nvSpPr>
            <p:cNvPr id="27" name="순서도: 문서 13">
              <a:extLst>
                <a:ext uri="{FF2B5EF4-FFF2-40B4-BE49-F238E27FC236}">
                  <a16:creationId xmlns:a16="http://schemas.microsoft.com/office/drawing/2014/main" id="{73F8FF19-6D3A-475B-A146-0A84CAB943E4}"/>
                </a:ext>
              </a:extLst>
            </p:cNvPr>
            <p:cNvSpPr/>
            <p:nvPr/>
          </p:nvSpPr>
          <p:spPr>
            <a:xfrm>
              <a:off x="2391996" y="4586723"/>
              <a:ext cx="4504098" cy="550625"/>
            </a:xfrm>
            <a:custGeom>
              <a:avLst/>
              <a:gdLst>
                <a:gd name="connsiteX0" fmla="*/ 0 w 21600"/>
                <a:gd name="connsiteY0" fmla="*/ 0 h 21600"/>
                <a:gd name="connsiteX1" fmla="*/ 21600 w 21600"/>
                <a:gd name="connsiteY1" fmla="*/ 0 h 21600"/>
                <a:gd name="connsiteX2" fmla="*/ 21600 w 21600"/>
                <a:gd name="connsiteY2" fmla="*/ 17322 h 21600"/>
                <a:gd name="connsiteX3" fmla="*/ 0 w 21600"/>
                <a:gd name="connsiteY3" fmla="*/ 20172 h 21600"/>
                <a:gd name="connsiteX4" fmla="*/ 0 w 21600"/>
                <a:gd name="connsiteY4" fmla="*/ 0 h 21600"/>
                <a:gd name="connsiteX0" fmla="*/ 42 w 21642"/>
                <a:gd name="connsiteY0" fmla="*/ 0 h 17322"/>
                <a:gd name="connsiteX1" fmla="*/ 21642 w 21642"/>
                <a:gd name="connsiteY1" fmla="*/ 0 h 17322"/>
                <a:gd name="connsiteX2" fmla="*/ 21642 w 21642"/>
                <a:gd name="connsiteY2" fmla="*/ 17322 h 17322"/>
                <a:gd name="connsiteX3" fmla="*/ 0 w 21642"/>
                <a:gd name="connsiteY3" fmla="*/ 11305 h 17322"/>
                <a:gd name="connsiteX4" fmla="*/ 42 w 21642"/>
                <a:gd name="connsiteY4" fmla="*/ 0 h 17322"/>
                <a:gd name="connsiteX0" fmla="*/ 42 w 21642"/>
                <a:gd name="connsiteY0" fmla="*/ 0 h 17322"/>
                <a:gd name="connsiteX1" fmla="*/ 21642 w 21642"/>
                <a:gd name="connsiteY1" fmla="*/ 0 h 17322"/>
                <a:gd name="connsiteX2" fmla="*/ 21642 w 21642"/>
                <a:gd name="connsiteY2" fmla="*/ 17322 h 17322"/>
                <a:gd name="connsiteX3" fmla="*/ 0 w 21642"/>
                <a:gd name="connsiteY3" fmla="*/ 11305 h 17322"/>
                <a:gd name="connsiteX4" fmla="*/ 42 w 21642"/>
                <a:gd name="connsiteY4" fmla="*/ 0 h 17322"/>
                <a:gd name="connsiteX0" fmla="*/ 42 w 21642"/>
                <a:gd name="connsiteY0" fmla="*/ 0 h 11305"/>
                <a:gd name="connsiteX1" fmla="*/ 21642 w 21642"/>
                <a:gd name="connsiteY1" fmla="*/ 0 h 11305"/>
                <a:gd name="connsiteX2" fmla="*/ 21642 w 21642"/>
                <a:gd name="connsiteY2" fmla="*/ 11103 h 11305"/>
                <a:gd name="connsiteX3" fmla="*/ 0 w 21642"/>
                <a:gd name="connsiteY3" fmla="*/ 11305 h 11305"/>
                <a:gd name="connsiteX4" fmla="*/ 42 w 21642"/>
                <a:gd name="connsiteY4" fmla="*/ 0 h 11305"/>
                <a:gd name="connsiteX0" fmla="*/ 42 w 21642"/>
                <a:gd name="connsiteY0" fmla="*/ 0 h 15193"/>
                <a:gd name="connsiteX1" fmla="*/ 21642 w 21642"/>
                <a:gd name="connsiteY1" fmla="*/ 0 h 15193"/>
                <a:gd name="connsiteX2" fmla="*/ 21642 w 21642"/>
                <a:gd name="connsiteY2" fmla="*/ 11103 h 15193"/>
                <a:gd name="connsiteX3" fmla="*/ 0 w 21642"/>
                <a:gd name="connsiteY3" fmla="*/ 11305 h 15193"/>
                <a:gd name="connsiteX4" fmla="*/ 42 w 21642"/>
                <a:gd name="connsiteY4" fmla="*/ 0 h 15193"/>
                <a:gd name="connsiteX0" fmla="*/ 42 w 21642"/>
                <a:gd name="connsiteY0" fmla="*/ 0 h 15193"/>
                <a:gd name="connsiteX1" fmla="*/ 21642 w 21642"/>
                <a:gd name="connsiteY1" fmla="*/ 0 h 15193"/>
                <a:gd name="connsiteX2" fmla="*/ 21642 w 21642"/>
                <a:gd name="connsiteY2" fmla="*/ 11103 h 15193"/>
                <a:gd name="connsiteX3" fmla="*/ 0 w 21642"/>
                <a:gd name="connsiteY3" fmla="*/ 11305 h 15193"/>
                <a:gd name="connsiteX4" fmla="*/ 42 w 21642"/>
                <a:gd name="connsiteY4" fmla="*/ 0 h 15193"/>
                <a:gd name="connsiteX0" fmla="*/ 42 w 21642"/>
                <a:gd name="connsiteY0" fmla="*/ 295 h 15488"/>
                <a:gd name="connsiteX1" fmla="*/ 21642 w 21642"/>
                <a:gd name="connsiteY1" fmla="*/ 295 h 15488"/>
                <a:gd name="connsiteX2" fmla="*/ 21642 w 21642"/>
                <a:gd name="connsiteY2" fmla="*/ 11398 h 15488"/>
                <a:gd name="connsiteX3" fmla="*/ 0 w 21642"/>
                <a:gd name="connsiteY3" fmla="*/ 11600 h 15488"/>
                <a:gd name="connsiteX4" fmla="*/ 42 w 21642"/>
                <a:gd name="connsiteY4" fmla="*/ 295 h 15488"/>
                <a:gd name="connsiteX0" fmla="*/ 42 w 21642"/>
                <a:gd name="connsiteY0" fmla="*/ 475 h 15668"/>
                <a:gd name="connsiteX1" fmla="*/ 21642 w 21642"/>
                <a:gd name="connsiteY1" fmla="*/ 475 h 15668"/>
                <a:gd name="connsiteX2" fmla="*/ 21642 w 21642"/>
                <a:gd name="connsiteY2" fmla="*/ 11578 h 15668"/>
                <a:gd name="connsiteX3" fmla="*/ 0 w 21642"/>
                <a:gd name="connsiteY3" fmla="*/ 11780 h 15668"/>
                <a:gd name="connsiteX4" fmla="*/ 42 w 21642"/>
                <a:gd name="connsiteY4" fmla="*/ 475 h 15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642" h="15668">
                  <a:moveTo>
                    <a:pt x="42" y="475"/>
                  </a:moveTo>
                  <a:cubicBezTo>
                    <a:pt x="7074" y="-2865"/>
                    <a:pt x="17612" y="12912"/>
                    <a:pt x="21642" y="475"/>
                  </a:cubicBezTo>
                  <a:lnTo>
                    <a:pt x="21642" y="11578"/>
                  </a:lnTo>
                  <a:cubicBezTo>
                    <a:pt x="11808" y="22288"/>
                    <a:pt x="15439" y="8160"/>
                    <a:pt x="0" y="11780"/>
                  </a:cubicBezTo>
                  <a:cubicBezTo>
                    <a:pt x="14" y="8012"/>
                    <a:pt x="28" y="4243"/>
                    <a:pt x="42" y="475"/>
                  </a:cubicBezTo>
                  <a:close/>
                </a:path>
              </a:pathLst>
            </a:custGeom>
            <a:pattFill prst="wdUpDiag">
              <a:fgClr>
                <a:schemeClr val="bg2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55771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탄소발자국 계산기</a:t>
            </a:r>
            <a:r>
              <a:rPr lang="en-US" altLang="ko-KR" sz="2800" b="1" dirty="0"/>
              <a:t>(</a:t>
            </a:r>
            <a:r>
              <a:rPr lang="ko-KR" altLang="en-US" sz="2800" b="1" dirty="0"/>
              <a:t>계산하기 </a:t>
            </a:r>
            <a:r>
              <a:rPr lang="en-US" altLang="ko-KR" sz="2800" b="1" dirty="0"/>
              <a:t>1/2)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0D21973-5BE5-4030-ADBB-D3A53E1AD7B5}"/>
              </a:ext>
            </a:extLst>
          </p:cNvPr>
          <p:cNvSpPr/>
          <p:nvPr/>
        </p:nvSpPr>
        <p:spPr>
          <a:xfrm>
            <a:off x="2840786" y="2375173"/>
            <a:ext cx="3622431" cy="300100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5FD7ECA-0954-4920-8863-6B0599C1ABF7}"/>
              </a:ext>
            </a:extLst>
          </p:cNvPr>
          <p:cNvSpPr/>
          <p:nvPr/>
        </p:nvSpPr>
        <p:spPr>
          <a:xfrm>
            <a:off x="8273184" y="1944802"/>
            <a:ext cx="2156060" cy="4038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</a:rPr>
              <a:t>TAP</a:t>
            </a:r>
            <a:r>
              <a:rPr lang="ko-KR" altLang="en-US" sz="1600" b="1" dirty="0">
                <a:solidFill>
                  <a:schemeClr val="tx1"/>
                </a:solidFill>
              </a:rPr>
              <a:t> 컨트롤</a:t>
            </a:r>
          </a:p>
        </p:txBody>
      </p: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F1B71B5D-E843-45EA-B3FF-E0986AE8BC5D}"/>
              </a:ext>
            </a:extLst>
          </p:cNvPr>
          <p:cNvCxnSpPr>
            <a:cxnSpLocks/>
            <a:stCxn id="30" idx="3"/>
            <a:endCxn id="20" idx="1"/>
          </p:cNvCxnSpPr>
          <p:nvPr/>
        </p:nvCxnSpPr>
        <p:spPr>
          <a:xfrm flipV="1">
            <a:off x="6463217" y="2146736"/>
            <a:ext cx="1809967" cy="378487"/>
          </a:xfrm>
          <a:prstGeom prst="bentConnector3">
            <a:avLst>
              <a:gd name="adj1" fmla="val 50000"/>
            </a:avLst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4AA61389-CD24-4DEB-A53D-16D3AD3F0BFC}"/>
              </a:ext>
            </a:extLst>
          </p:cNvPr>
          <p:cNvSpPr/>
          <p:nvPr/>
        </p:nvSpPr>
        <p:spPr>
          <a:xfrm>
            <a:off x="2460381" y="2948416"/>
            <a:ext cx="4362374" cy="1778983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866D7B7D-43C3-462F-ACCB-5BA7C65BAC6E}"/>
              </a:ext>
            </a:extLst>
          </p:cNvPr>
          <p:cNvSpPr/>
          <p:nvPr/>
        </p:nvSpPr>
        <p:spPr>
          <a:xfrm>
            <a:off x="8273181" y="3235885"/>
            <a:ext cx="2156060" cy="4038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</a:rPr>
              <a:t>항목별 계산 공식적용</a:t>
            </a:r>
            <a:endParaRPr lang="en-US" altLang="ko-KR" sz="1600" b="1" dirty="0">
              <a:solidFill>
                <a:schemeClr val="tx1"/>
              </a:solidFill>
            </a:endParaRPr>
          </a:p>
        </p:txBody>
      </p:sp>
      <p:cxnSp>
        <p:nvCxnSpPr>
          <p:cNvPr id="40" name="연결선: 꺾임 39">
            <a:extLst>
              <a:ext uri="{FF2B5EF4-FFF2-40B4-BE49-F238E27FC236}">
                <a16:creationId xmlns:a16="http://schemas.microsoft.com/office/drawing/2014/main" id="{24725337-0FE4-4DBC-8D20-2B6146B3FB15}"/>
              </a:ext>
            </a:extLst>
          </p:cNvPr>
          <p:cNvCxnSpPr>
            <a:cxnSpLocks/>
            <a:stCxn id="37" idx="3"/>
            <a:endCxn id="39" idx="1"/>
          </p:cNvCxnSpPr>
          <p:nvPr/>
        </p:nvCxnSpPr>
        <p:spPr>
          <a:xfrm flipV="1">
            <a:off x="6822755" y="3437819"/>
            <a:ext cx="1450426" cy="400089"/>
          </a:xfrm>
          <a:prstGeom prst="bentConnector3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FB605293-A724-44B2-A900-F368592BEB0C}"/>
              </a:ext>
            </a:extLst>
          </p:cNvPr>
          <p:cNvSpPr/>
          <p:nvPr/>
        </p:nvSpPr>
        <p:spPr>
          <a:xfrm>
            <a:off x="2466318" y="5226188"/>
            <a:ext cx="4362374" cy="641430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2A233AF6-6D7D-4D59-AEA3-103E229AD287}"/>
              </a:ext>
            </a:extLst>
          </p:cNvPr>
          <p:cNvSpPr/>
          <p:nvPr/>
        </p:nvSpPr>
        <p:spPr>
          <a:xfrm>
            <a:off x="8273182" y="4874157"/>
            <a:ext cx="2156060" cy="4038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</a:rPr>
              <a:t>계산 결과 합계</a:t>
            </a:r>
            <a:endParaRPr lang="ko-KR" altLang="en-US" sz="1600" b="1" dirty="0">
              <a:solidFill>
                <a:srgbClr val="0070C0"/>
              </a:solidFill>
            </a:endParaRPr>
          </a:p>
        </p:txBody>
      </p:sp>
      <p:cxnSp>
        <p:nvCxnSpPr>
          <p:cNvPr id="48" name="연결선: 꺾임 47">
            <a:extLst>
              <a:ext uri="{FF2B5EF4-FFF2-40B4-BE49-F238E27FC236}">
                <a16:creationId xmlns:a16="http://schemas.microsoft.com/office/drawing/2014/main" id="{D513DD4B-670B-4222-A9CE-33BB5EF20B28}"/>
              </a:ext>
            </a:extLst>
          </p:cNvPr>
          <p:cNvCxnSpPr>
            <a:cxnSpLocks/>
            <a:stCxn id="44" idx="3"/>
            <a:endCxn id="46" idx="1"/>
          </p:cNvCxnSpPr>
          <p:nvPr/>
        </p:nvCxnSpPr>
        <p:spPr>
          <a:xfrm flipV="1">
            <a:off x="6828692" y="5076091"/>
            <a:ext cx="1444490" cy="470812"/>
          </a:xfrm>
          <a:prstGeom prst="bentConnector3">
            <a:avLst>
              <a:gd name="adj1" fmla="val 50000"/>
            </a:avLst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840CA737-76D0-4766-B27B-221414234975}"/>
              </a:ext>
            </a:extLst>
          </p:cNvPr>
          <p:cNvSpPr/>
          <p:nvPr/>
        </p:nvSpPr>
        <p:spPr>
          <a:xfrm>
            <a:off x="8513278" y="4090407"/>
            <a:ext cx="1675873" cy="3265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Interactive</a:t>
            </a:r>
            <a:r>
              <a:rPr lang="ko-KR" altLang="en-US" sz="16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구현</a:t>
            </a: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DC36437E-B2A3-44D0-9BE8-5715D1B40247}"/>
              </a:ext>
            </a:extLst>
          </p:cNvPr>
          <p:cNvCxnSpPr>
            <a:cxnSpLocks/>
            <a:stCxn id="39" idx="2"/>
            <a:endCxn id="53" idx="0"/>
          </p:cNvCxnSpPr>
          <p:nvPr/>
        </p:nvCxnSpPr>
        <p:spPr>
          <a:xfrm>
            <a:off x="9351211" y="3639753"/>
            <a:ext cx="4" cy="450654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C3757CD2-42F6-46A8-A08E-30E634685BD1}"/>
              </a:ext>
            </a:extLst>
          </p:cNvPr>
          <p:cNvCxnSpPr>
            <a:cxnSpLocks/>
            <a:stCxn id="53" idx="2"/>
            <a:endCxn id="46" idx="0"/>
          </p:cNvCxnSpPr>
          <p:nvPr/>
        </p:nvCxnSpPr>
        <p:spPr>
          <a:xfrm flipH="1">
            <a:off x="9351212" y="4416923"/>
            <a:ext cx="3" cy="457234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95DAE75-4CA0-45F4-86AB-F7A3B94A50CC}"/>
              </a:ext>
            </a:extLst>
          </p:cNvPr>
          <p:cNvSpPr txBox="1"/>
          <p:nvPr/>
        </p:nvSpPr>
        <p:spPr>
          <a:xfrm>
            <a:off x="7655945" y="6342148"/>
            <a:ext cx="402225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u="sng" dirty="0"/>
              <a:t>Directory Path : </a:t>
            </a:r>
            <a:r>
              <a:rPr lang="en-US" altLang="ko-KR" sz="1000" u="sng" dirty="0" err="1"/>
              <a:t>src</a:t>
            </a:r>
            <a:r>
              <a:rPr lang="en-US" altLang="ko-KR" sz="1000" u="sng" dirty="0"/>
              <a:t>/component/</a:t>
            </a:r>
            <a:r>
              <a:rPr lang="en-US" altLang="ko-KR" sz="1000" u="sng" dirty="0" err="1"/>
              <a:t>CarbonFootprint</a:t>
            </a:r>
            <a:r>
              <a:rPr lang="en-US" altLang="ko-KR" sz="1000" u="sng" dirty="0"/>
              <a:t>/</a:t>
            </a:r>
            <a:r>
              <a:rPr lang="en-US" altLang="ko-KR" sz="1000" b="1" u="sng" dirty="0">
                <a:solidFill>
                  <a:srgbClr val="0070C0"/>
                </a:solidFill>
              </a:rPr>
              <a:t>Consumption.js</a:t>
            </a:r>
            <a:endParaRPr lang="ko-KR" altLang="en-US" sz="1000" b="1" u="sng" dirty="0">
              <a:solidFill>
                <a:srgbClr val="0070C0"/>
              </a:solidFill>
            </a:endParaRPr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FE9A5123-FEB4-47AA-8103-D3A01094D4F1}"/>
              </a:ext>
            </a:extLst>
          </p:cNvPr>
          <p:cNvGrpSpPr/>
          <p:nvPr/>
        </p:nvGrpSpPr>
        <p:grpSpPr>
          <a:xfrm>
            <a:off x="8513274" y="2397511"/>
            <a:ext cx="2046524" cy="307777"/>
            <a:chOff x="1522374" y="1735254"/>
            <a:chExt cx="2046524" cy="307777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5BB7784D-84EA-430B-9A90-C99072D6ABA4}"/>
                </a:ext>
              </a:extLst>
            </p:cNvPr>
            <p:cNvSpPr txBox="1"/>
            <p:nvPr/>
          </p:nvSpPr>
          <p:spPr>
            <a:xfrm>
              <a:off x="1574762" y="1735254"/>
              <a:ext cx="199413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+mj-ea"/>
                </a:rPr>
                <a:t>React Hooks(</a:t>
              </a:r>
              <a:r>
                <a:rPr lang="en-US" altLang="ko-KR" sz="1400" dirty="0" err="1">
                  <a:latin typeface="+mj-ea"/>
                </a:rPr>
                <a:t>useState</a:t>
              </a:r>
              <a:r>
                <a:rPr lang="en-US" altLang="ko-KR" sz="1400" dirty="0">
                  <a:latin typeface="+mj-ea"/>
                </a:rPr>
                <a:t>)</a:t>
              </a:r>
              <a:endParaRPr lang="ko-KR" altLang="en-US" sz="1400" dirty="0">
                <a:latin typeface="+mj-ea"/>
              </a:endParaRPr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43F725D6-4354-44B7-83C3-2FF5EC61DBF3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82" name="TextBox 81">
            <a:extLst>
              <a:ext uri="{FF2B5EF4-FFF2-40B4-BE49-F238E27FC236}">
                <a16:creationId xmlns:a16="http://schemas.microsoft.com/office/drawing/2014/main" id="{0B37AF0E-D982-48BD-9C6D-D470440F88DB}"/>
              </a:ext>
            </a:extLst>
          </p:cNvPr>
          <p:cNvSpPr txBox="1"/>
          <p:nvPr/>
        </p:nvSpPr>
        <p:spPr>
          <a:xfrm>
            <a:off x="9493728" y="3563813"/>
            <a:ext cx="206338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/>
              <a:t>( </a:t>
            </a:r>
            <a:r>
              <a:rPr lang="ko-KR" altLang="en-US" sz="1000" b="1" dirty="0"/>
              <a:t>출처 </a:t>
            </a:r>
            <a:r>
              <a:rPr lang="en-US" altLang="ko-KR" sz="1000" b="1" dirty="0"/>
              <a:t>: </a:t>
            </a:r>
            <a:r>
              <a:rPr lang="ko-KR" altLang="en-US" sz="1000" b="1" dirty="0">
                <a:solidFill>
                  <a:srgbClr val="0070C0"/>
                </a:solidFill>
              </a:rPr>
              <a:t>한국기후</a:t>
            </a:r>
            <a:r>
              <a:rPr lang="en-US" altLang="ko-KR" sz="1000" b="1" dirty="0">
                <a:solidFill>
                  <a:srgbClr val="0070C0"/>
                </a:solidFill>
              </a:rPr>
              <a:t>·</a:t>
            </a:r>
            <a:r>
              <a:rPr lang="ko-KR" altLang="en-US" sz="1000" b="1" dirty="0">
                <a:solidFill>
                  <a:srgbClr val="0070C0"/>
                </a:solidFill>
              </a:rPr>
              <a:t>환경네트워크 </a:t>
            </a:r>
            <a:r>
              <a:rPr lang="en-US" altLang="ko-KR" sz="1000" b="1" dirty="0"/>
              <a:t>)</a:t>
            </a:r>
            <a:endParaRPr lang="ko-KR" altLang="en-US" sz="1000" b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6CB9C99-60DA-4D65-8053-5983FB568303}"/>
              </a:ext>
            </a:extLst>
          </p:cNvPr>
          <p:cNvSpPr txBox="1"/>
          <p:nvPr/>
        </p:nvSpPr>
        <p:spPr>
          <a:xfrm>
            <a:off x="88412" y="1295409"/>
            <a:ext cx="2215158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09BB598-30E4-478F-A6BD-4BFD795BDC78}"/>
              </a:ext>
            </a:extLst>
          </p:cNvPr>
          <p:cNvSpPr txBox="1"/>
          <p:nvPr/>
        </p:nvSpPr>
        <p:spPr>
          <a:xfrm>
            <a:off x="263158" y="3296098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3-4-10. </a:t>
            </a:r>
            <a:r>
              <a:rPr lang="ko-KR" altLang="en-US" sz="1200" b="1" dirty="0"/>
              <a:t>탄소발자국 계산기</a:t>
            </a:r>
          </a:p>
        </p:txBody>
      </p:sp>
    </p:spTree>
    <p:extLst>
      <p:ext uri="{BB962C8B-B14F-4D97-AF65-F5344CB8AC3E}">
        <p14:creationId xmlns:p14="http://schemas.microsoft.com/office/powerpoint/2010/main" val="41484997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55771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탄소발자국 계산기</a:t>
            </a:r>
            <a:r>
              <a:rPr lang="en-US" altLang="ko-KR" sz="2800" b="1" dirty="0"/>
              <a:t>(</a:t>
            </a:r>
            <a:r>
              <a:rPr lang="ko-KR" altLang="en-US" sz="2800" b="1" dirty="0"/>
              <a:t>계산하기 </a:t>
            </a:r>
            <a:r>
              <a:rPr lang="en-US" altLang="ko-KR" sz="2800" b="1" dirty="0"/>
              <a:t>2/2)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840CA737-76D0-4766-B27B-221414234975}"/>
              </a:ext>
            </a:extLst>
          </p:cNvPr>
          <p:cNvSpPr/>
          <p:nvPr/>
        </p:nvSpPr>
        <p:spPr>
          <a:xfrm>
            <a:off x="3277593" y="1414011"/>
            <a:ext cx="1882210" cy="3265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Interactive</a:t>
            </a:r>
            <a:r>
              <a:rPr lang="ko-KR" altLang="en-US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구현</a:t>
            </a:r>
          </a:p>
        </p:txBody>
      </p:sp>
      <p:pic>
        <p:nvPicPr>
          <p:cNvPr id="85" name="그림 84">
            <a:extLst>
              <a:ext uri="{FF2B5EF4-FFF2-40B4-BE49-F238E27FC236}">
                <a16:creationId xmlns:a16="http://schemas.microsoft.com/office/drawing/2014/main" id="{86C21987-EC66-4C3C-88E2-4D294A75FF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8530" y="1854775"/>
            <a:ext cx="7358950" cy="424471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90" name="순서도: 문서 13">
            <a:extLst>
              <a:ext uri="{FF2B5EF4-FFF2-40B4-BE49-F238E27FC236}">
                <a16:creationId xmlns:a16="http://schemas.microsoft.com/office/drawing/2014/main" id="{3A860543-A840-4B55-B1A7-424702B96B9B}"/>
              </a:ext>
            </a:extLst>
          </p:cNvPr>
          <p:cNvSpPr/>
          <p:nvPr/>
        </p:nvSpPr>
        <p:spPr>
          <a:xfrm>
            <a:off x="3277593" y="4557250"/>
            <a:ext cx="7520822" cy="246154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" fmla="*/ 42 w 21642"/>
              <a:gd name="connsiteY0" fmla="*/ 0 h 17322"/>
              <a:gd name="connsiteX1" fmla="*/ 21642 w 21642"/>
              <a:gd name="connsiteY1" fmla="*/ 0 h 17322"/>
              <a:gd name="connsiteX2" fmla="*/ 21642 w 21642"/>
              <a:gd name="connsiteY2" fmla="*/ 17322 h 17322"/>
              <a:gd name="connsiteX3" fmla="*/ 0 w 21642"/>
              <a:gd name="connsiteY3" fmla="*/ 11305 h 17322"/>
              <a:gd name="connsiteX4" fmla="*/ 42 w 21642"/>
              <a:gd name="connsiteY4" fmla="*/ 0 h 17322"/>
              <a:gd name="connsiteX0" fmla="*/ 42 w 21642"/>
              <a:gd name="connsiteY0" fmla="*/ 0 h 17322"/>
              <a:gd name="connsiteX1" fmla="*/ 21642 w 21642"/>
              <a:gd name="connsiteY1" fmla="*/ 0 h 17322"/>
              <a:gd name="connsiteX2" fmla="*/ 21642 w 21642"/>
              <a:gd name="connsiteY2" fmla="*/ 17322 h 17322"/>
              <a:gd name="connsiteX3" fmla="*/ 0 w 21642"/>
              <a:gd name="connsiteY3" fmla="*/ 11305 h 17322"/>
              <a:gd name="connsiteX4" fmla="*/ 42 w 21642"/>
              <a:gd name="connsiteY4" fmla="*/ 0 h 17322"/>
              <a:gd name="connsiteX0" fmla="*/ 42 w 21642"/>
              <a:gd name="connsiteY0" fmla="*/ 0 h 11305"/>
              <a:gd name="connsiteX1" fmla="*/ 21642 w 21642"/>
              <a:gd name="connsiteY1" fmla="*/ 0 h 11305"/>
              <a:gd name="connsiteX2" fmla="*/ 21642 w 21642"/>
              <a:gd name="connsiteY2" fmla="*/ 11103 h 11305"/>
              <a:gd name="connsiteX3" fmla="*/ 0 w 21642"/>
              <a:gd name="connsiteY3" fmla="*/ 11305 h 11305"/>
              <a:gd name="connsiteX4" fmla="*/ 42 w 21642"/>
              <a:gd name="connsiteY4" fmla="*/ 0 h 11305"/>
              <a:gd name="connsiteX0" fmla="*/ 42 w 21642"/>
              <a:gd name="connsiteY0" fmla="*/ 0 h 15193"/>
              <a:gd name="connsiteX1" fmla="*/ 21642 w 21642"/>
              <a:gd name="connsiteY1" fmla="*/ 0 h 15193"/>
              <a:gd name="connsiteX2" fmla="*/ 21642 w 21642"/>
              <a:gd name="connsiteY2" fmla="*/ 11103 h 15193"/>
              <a:gd name="connsiteX3" fmla="*/ 0 w 21642"/>
              <a:gd name="connsiteY3" fmla="*/ 11305 h 15193"/>
              <a:gd name="connsiteX4" fmla="*/ 42 w 21642"/>
              <a:gd name="connsiteY4" fmla="*/ 0 h 15193"/>
              <a:gd name="connsiteX0" fmla="*/ 42 w 21642"/>
              <a:gd name="connsiteY0" fmla="*/ 0 h 15193"/>
              <a:gd name="connsiteX1" fmla="*/ 21642 w 21642"/>
              <a:gd name="connsiteY1" fmla="*/ 0 h 15193"/>
              <a:gd name="connsiteX2" fmla="*/ 21642 w 21642"/>
              <a:gd name="connsiteY2" fmla="*/ 11103 h 15193"/>
              <a:gd name="connsiteX3" fmla="*/ 0 w 21642"/>
              <a:gd name="connsiteY3" fmla="*/ 11305 h 15193"/>
              <a:gd name="connsiteX4" fmla="*/ 42 w 21642"/>
              <a:gd name="connsiteY4" fmla="*/ 0 h 15193"/>
              <a:gd name="connsiteX0" fmla="*/ 42 w 21642"/>
              <a:gd name="connsiteY0" fmla="*/ 295 h 15488"/>
              <a:gd name="connsiteX1" fmla="*/ 21642 w 21642"/>
              <a:gd name="connsiteY1" fmla="*/ 295 h 15488"/>
              <a:gd name="connsiteX2" fmla="*/ 21642 w 21642"/>
              <a:gd name="connsiteY2" fmla="*/ 11398 h 15488"/>
              <a:gd name="connsiteX3" fmla="*/ 0 w 21642"/>
              <a:gd name="connsiteY3" fmla="*/ 11600 h 15488"/>
              <a:gd name="connsiteX4" fmla="*/ 42 w 21642"/>
              <a:gd name="connsiteY4" fmla="*/ 295 h 15488"/>
              <a:gd name="connsiteX0" fmla="*/ 42 w 21642"/>
              <a:gd name="connsiteY0" fmla="*/ 475 h 15668"/>
              <a:gd name="connsiteX1" fmla="*/ 21642 w 21642"/>
              <a:gd name="connsiteY1" fmla="*/ 475 h 15668"/>
              <a:gd name="connsiteX2" fmla="*/ 21642 w 21642"/>
              <a:gd name="connsiteY2" fmla="*/ 11578 h 15668"/>
              <a:gd name="connsiteX3" fmla="*/ 0 w 21642"/>
              <a:gd name="connsiteY3" fmla="*/ 11780 h 15668"/>
              <a:gd name="connsiteX4" fmla="*/ 42 w 21642"/>
              <a:gd name="connsiteY4" fmla="*/ 475 h 15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42" h="15668">
                <a:moveTo>
                  <a:pt x="42" y="475"/>
                </a:moveTo>
                <a:cubicBezTo>
                  <a:pt x="7074" y="-2865"/>
                  <a:pt x="17612" y="12912"/>
                  <a:pt x="21642" y="475"/>
                </a:cubicBezTo>
                <a:lnTo>
                  <a:pt x="21642" y="11578"/>
                </a:lnTo>
                <a:cubicBezTo>
                  <a:pt x="11808" y="22288"/>
                  <a:pt x="15439" y="8160"/>
                  <a:pt x="0" y="11780"/>
                </a:cubicBezTo>
                <a:cubicBezTo>
                  <a:pt x="14" y="8012"/>
                  <a:pt x="28" y="4243"/>
                  <a:pt x="42" y="475"/>
                </a:cubicBezTo>
                <a:close/>
              </a:path>
            </a:pathLst>
          </a:custGeom>
          <a:pattFill prst="wdUpDiag">
            <a:fgClr>
              <a:schemeClr val="bg2"/>
            </a:fgClr>
            <a:bgClr>
              <a:schemeClr val="bg1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5DAE75-4CA0-45F4-86AB-F7A3B94A50CC}"/>
              </a:ext>
            </a:extLst>
          </p:cNvPr>
          <p:cNvSpPr txBox="1"/>
          <p:nvPr/>
        </p:nvSpPr>
        <p:spPr>
          <a:xfrm>
            <a:off x="7655945" y="6342148"/>
            <a:ext cx="402225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u="sng" dirty="0"/>
              <a:t>Directory Path : </a:t>
            </a:r>
            <a:r>
              <a:rPr lang="en-US" altLang="ko-KR" sz="1000" u="sng" dirty="0" err="1"/>
              <a:t>src</a:t>
            </a:r>
            <a:r>
              <a:rPr lang="en-US" altLang="ko-KR" sz="1000" u="sng" dirty="0"/>
              <a:t>/component/</a:t>
            </a:r>
            <a:r>
              <a:rPr lang="en-US" altLang="ko-KR" sz="1000" u="sng" dirty="0" err="1"/>
              <a:t>CarbonFootprint</a:t>
            </a:r>
            <a:r>
              <a:rPr lang="en-US" altLang="ko-KR" sz="1000" u="sng" dirty="0"/>
              <a:t>/</a:t>
            </a:r>
            <a:r>
              <a:rPr lang="en-US" altLang="ko-KR" sz="1000" b="1" u="sng" dirty="0">
                <a:solidFill>
                  <a:srgbClr val="0070C0"/>
                </a:solidFill>
              </a:rPr>
              <a:t>Consumption.js</a:t>
            </a:r>
            <a:endParaRPr lang="ko-KR" altLang="en-US" sz="1000" b="1" u="sng" dirty="0">
              <a:solidFill>
                <a:srgbClr val="0070C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146009C-AC8E-4CC7-B5A1-6B8015742669}"/>
              </a:ext>
            </a:extLst>
          </p:cNvPr>
          <p:cNvSpPr txBox="1"/>
          <p:nvPr/>
        </p:nvSpPr>
        <p:spPr>
          <a:xfrm>
            <a:off x="88412" y="1295409"/>
            <a:ext cx="2215158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40DC676-EAAF-4C40-884D-403EE0B007BD}"/>
              </a:ext>
            </a:extLst>
          </p:cNvPr>
          <p:cNvSpPr txBox="1"/>
          <p:nvPr/>
        </p:nvSpPr>
        <p:spPr>
          <a:xfrm>
            <a:off x="263158" y="3296098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3-4-10. </a:t>
            </a:r>
            <a:r>
              <a:rPr lang="ko-KR" altLang="en-US" sz="1200" b="1" dirty="0"/>
              <a:t>탄소발자국 계산기</a:t>
            </a:r>
          </a:p>
        </p:txBody>
      </p:sp>
    </p:spTree>
    <p:extLst>
      <p:ext uri="{BB962C8B-B14F-4D97-AF65-F5344CB8AC3E}">
        <p14:creationId xmlns:p14="http://schemas.microsoft.com/office/powerpoint/2010/main" val="17916383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55771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탄소발자국 계산기</a:t>
            </a:r>
            <a:r>
              <a:rPr lang="en-US" altLang="ko-KR" sz="2800" b="1" dirty="0"/>
              <a:t>(</a:t>
            </a:r>
            <a:r>
              <a:rPr lang="ko-KR" altLang="en-US" sz="2800" b="1" dirty="0"/>
              <a:t>결과보기 </a:t>
            </a:r>
            <a:r>
              <a:rPr lang="en-US" altLang="ko-KR" sz="2800" b="1" dirty="0"/>
              <a:t>1/4)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ABD62E2-C0BD-4EC4-A9DE-F8D7AB64B8AB}"/>
              </a:ext>
            </a:extLst>
          </p:cNvPr>
          <p:cNvGrpSpPr/>
          <p:nvPr/>
        </p:nvGrpSpPr>
        <p:grpSpPr>
          <a:xfrm>
            <a:off x="7790727" y="6162845"/>
            <a:ext cx="3967753" cy="649345"/>
            <a:chOff x="8079317" y="6185245"/>
            <a:chExt cx="3967753" cy="649345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81BA3FC-7C29-4F31-88EC-9A20130C623D}"/>
                </a:ext>
              </a:extLst>
            </p:cNvPr>
            <p:cNvSpPr txBox="1"/>
            <p:nvPr/>
          </p:nvSpPr>
          <p:spPr>
            <a:xfrm>
              <a:off x="8084963" y="6185245"/>
              <a:ext cx="358944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u="sng" dirty="0"/>
                <a:t>Directory Path : </a:t>
              </a:r>
              <a:r>
                <a:rPr lang="en-US" altLang="ko-KR" sz="1000" u="sng" dirty="0" err="1"/>
                <a:t>src</a:t>
              </a:r>
              <a:r>
                <a:rPr lang="en-US" altLang="ko-KR" sz="1000" u="sng" dirty="0"/>
                <a:t>/component/</a:t>
              </a:r>
              <a:r>
                <a:rPr lang="en-US" altLang="ko-KR" sz="1000" u="sng" dirty="0" err="1"/>
                <a:t>CarbonFootprint</a:t>
              </a:r>
              <a:r>
                <a:rPr lang="en-US" altLang="ko-KR" sz="1000" u="sng" dirty="0"/>
                <a:t>/</a:t>
              </a:r>
              <a:r>
                <a:rPr lang="en-US" altLang="ko-KR" sz="1000" b="1" u="sng" dirty="0">
                  <a:solidFill>
                    <a:srgbClr val="0070C0"/>
                  </a:solidFill>
                </a:rPr>
                <a:t>Result.js</a:t>
              </a:r>
              <a:endParaRPr lang="ko-KR" altLang="en-US" sz="1000" b="1" u="sng" dirty="0">
                <a:solidFill>
                  <a:srgbClr val="0070C0"/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2B60C63-61B7-433F-91DB-92A12A3FE962}"/>
                </a:ext>
              </a:extLst>
            </p:cNvPr>
            <p:cNvSpPr txBox="1"/>
            <p:nvPr/>
          </p:nvSpPr>
          <p:spPr>
            <a:xfrm>
              <a:off x="8079317" y="6393157"/>
              <a:ext cx="396775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u="sng" dirty="0">
                  <a:solidFill>
                    <a:srgbClr val="0070C0"/>
                  </a:solidFill>
                </a:rPr>
                <a:t>Chart 1) : </a:t>
              </a:r>
              <a:r>
                <a:rPr lang="en-US" altLang="ko-KR" sz="1000" u="sng" dirty="0" err="1">
                  <a:solidFill>
                    <a:srgbClr val="0070C0"/>
                  </a:solidFill>
                </a:rPr>
                <a:t>src</a:t>
              </a:r>
              <a:r>
                <a:rPr lang="en-US" altLang="ko-KR" sz="1000" u="sng" dirty="0">
                  <a:solidFill>
                    <a:srgbClr val="0070C0"/>
                  </a:solidFill>
                </a:rPr>
                <a:t>/component/</a:t>
              </a:r>
              <a:r>
                <a:rPr lang="en-US" altLang="ko-KR" sz="1000" u="sng" dirty="0" err="1">
                  <a:solidFill>
                    <a:srgbClr val="0070C0"/>
                  </a:solidFill>
                </a:rPr>
                <a:t>CarbonFootprint</a:t>
              </a:r>
              <a:r>
                <a:rPr lang="en-US" altLang="ko-KR" sz="1000" u="sng" dirty="0">
                  <a:solidFill>
                    <a:srgbClr val="0070C0"/>
                  </a:solidFill>
                </a:rPr>
                <a:t>/Result/</a:t>
              </a:r>
              <a:r>
                <a:rPr lang="en-US" altLang="ko-KR" sz="1000" b="1" u="sng" dirty="0">
                  <a:solidFill>
                    <a:srgbClr val="0070C0"/>
                  </a:solidFill>
                </a:rPr>
                <a:t>PiChartData.js</a:t>
              </a:r>
              <a:endParaRPr lang="ko-KR" altLang="en-US" sz="1000" b="1" u="sng" dirty="0">
                <a:solidFill>
                  <a:srgbClr val="0070C0"/>
                </a:solidFill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6BC2972-C00B-4137-9B77-69E259F72701}"/>
                </a:ext>
              </a:extLst>
            </p:cNvPr>
            <p:cNvSpPr txBox="1"/>
            <p:nvPr/>
          </p:nvSpPr>
          <p:spPr>
            <a:xfrm>
              <a:off x="8079317" y="6588369"/>
              <a:ext cx="377058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u="sng" dirty="0">
                  <a:solidFill>
                    <a:srgbClr val="0070C0"/>
                  </a:solidFill>
                </a:rPr>
                <a:t>Chart 2) : </a:t>
              </a:r>
              <a:r>
                <a:rPr lang="en-US" altLang="ko-KR" sz="1000" u="sng" dirty="0" err="1">
                  <a:solidFill>
                    <a:srgbClr val="0070C0"/>
                  </a:solidFill>
                </a:rPr>
                <a:t>src</a:t>
              </a:r>
              <a:r>
                <a:rPr lang="en-US" altLang="ko-KR" sz="1000" u="sng" dirty="0">
                  <a:solidFill>
                    <a:srgbClr val="0070C0"/>
                  </a:solidFill>
                </a:rPr>
                <a:t>/component/</a:t>
              </a:r>
              <a:r>
                <a:rPr lang="en-US" altLang="ko-KR" sz="1000" u="sng" dirty="0" err="1">
                  <a:solidFill>
                    <a:srgbClr val="0070C0"/>
                  </a:solidFill>
                </a:rPr>
                <a:t>CarbonFootprint</a:t>
              </a:r>
              <a:r>
                <a:rPr lang="en-US" altLang="ko-KR" sz="1000" u="sng" dirty="0">
                  <a:solidFill>
                    <a:srgbClr val="0070C0"/>
                  </a:solidFill>
                </a:rPr>
                <a:t>/Result/</a:t>
              </a:r>
              <a:r>
                <a:rPr lang="en-US" altLang="ko-KR" sz="1000" b="1" u="sng" dirty="0">
                  <a:solidFill>
                    <a:srgbClr val="0070C0"/>
                  </a:solidFill>
                </a:rPr>
                <a:t>BarChart.js</a:t>
              </a:r>
              <a:endParaRPr lang="ko-KR" altLang="en-US" sz="1000" b="1" u="sng" dirty="0">
                <a:solidFill>
                  <a:srgbClr val="0070C0"/>
                </a:solidFill>
              </a:endParaRP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9EDE9ED4-12C2-400B-BA2F-F581E17CE5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8078" y="1274761"/>
            <a:ext cx="5040000" cy="1616448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A5BC214A-0A4C-45E4-A1E6-328DCAD281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8078" y="2902111"/>
            <a:ext cx="5040000" cy="3089624"/>
          </a:xfrm>
          <a:prstGeom prst="rect">
            <a:avLst/>
          </a:prstGeom>
          <a:ln w="12700">
            <a:solidFill>
              <a:srgbClr val="C00000"/>
            </a:solidFill>
          </a:ln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839DE66E-6F98-404B-94B4-7BC8E69114CB}"/>
              </a:ext>
            </a:extLst>
          </p:cNvPr>
          <p:cNvGrpSpPr/>
          <p:nvPr/>
        </p:nvGrpSpPr>
        <p:grpSpPr>
          <a:xfrm>
            <a:off x="8547903" y="3318260"/>
            <a:ext cx="2889694" cy="649345"/>
            <a:chOff x="8741973" y="3215648"/>
            <a:chExt cx="2889694" cy="649345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A438E56-70E2-422A-B4E0-525F2928BB8C}"/>
                </a:ext>
              </a:extLst>
            </p:cNvPr>
            <p:cNvSpPr txBox="1"/>
            <p:nvPr/>
          </p:nvSpPr>
          <p:spPr>
            <a:xfrm>
              <a:off x="8741973" y="3215648"/>
              <a:ext cx="288969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>
                  <a:latin typeface="+mj-ea"/>
                  <a:ea typeface="+mj-ea"/>
                </a:rPr>
                <a:t>탄소계산 결과 데이터 시각화</a:t>
              </a:r>
            </a:p>
          </p:txBody>
        </p: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B961C1FB-0DCC-4F48-A4F7-F31645FE8A27}"/>
                </a:ext>
              </a:extLst>
            </p:cNvPr>
            <p:cNvGrpSpPr/>
            <p:nvPr/>
          </p:nvGrpSpPr>
          <p:grpSpPr>
            <a:xfrm>
              <a:off x="9031053" y="3557216"/>
              <a:ext cx="2311533" cy="307777"/>
              <a:chOff x="1522374" y="1735254"/>
              <a:chExt cx="2311533" cy="307777"/>
            </a:xfrm>
          </p:grpSpPr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516B30FD-3AEE-40C8-8D25-1566B43649EE}"/>
                  </a:ext>
                </a:extLst>
              </p:cNvPr>
              <p:cNvSpPr txBox="1"/>
              <p:nvPr/>
            </p:nvSpPr>
            <p:spPr>
              <a:xfrm>
                <a:off x="1574762" y="1735254"/>
                <a:ext cx="225914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dirty="0" err="1">
                    <a:latin typeface="+mj-ea"/>
                    <a:ea typeface="+mj-ea"/>
                  </a:rPr>
                  <a:t>Recharts</a:t>
                </a:r>
                <a:r>
                  <a:rPr lang="ko-KR" altLang="en-US" sz="1400" dirty="0">
                    <a:latin typeface="+mj-ea"/>
                    <a:ea typeface="+mj-ea"/>
                  </a:rPr>
                  <a:t> 라이브러리 사용</a:t>
                </a:r>
              </a:p>
            </p:txBody>
          </p:sp>
          <p:sp>
            <p:nvSpPr>
              <p:cNvPr id="41" name="타원 40">
                <a:extLst>
                  <a:ext uri="{FF2B5EF4-FFF2-40B4-BE49-F238E27FC236}">
                    <a16:creationId xmlns:a16="http://schemas.microsoft.com/office/drawing/2014/main" id="{DD7AF3A6-1BF6-4472-B91B-1CB678AC6CA8}"/>
                  </a:ext>
                </a:extLst>
              </p:cNvPr>
              <p:cNvSpPr/>
              <p:nvPr/>
            </p:nvSpPr>
            <p:spPr>
              <a:xfrm>
                <a:off x="1522374" y="1852534"/>
                <a:ext cx="66675" cy="66675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</p:grpSp>
      </p:grp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F2B770B-9501-461B-8CB9-1A0973003941}"/>
              </a:ext>
            </a:extLst>
          </p:cNvPr>
          <p:cNvSpPr/>
          <p:nvPr/>
        </p:nvSpPr>
        <p:spPr>
          <a:xfrm>
            <a:off x="2656094" y="3152770"/>
            <a:ext cx="868312" cy="338554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A93F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Chart 1)</a:t>
            </a:r>
            <a:endParaRPr lang="ko-KR" altLang="en-US" sz="140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AE97AF55-1716-4065-82B9-31153AD79DF9}"/>
              </a:ext>
            </a:extLst>
          </p:cNvPr>
          <p:cNvSpPr/>
          <p:nvPr/>
        </p:nvSpPr>
        <p:spPr>
          <a:xfrm>
            <a:off x="2656094" y="4473908"/>
            <a:ext cx="868312" cy="338554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A93F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Chart 2)</a:t>
            </a:r>
            <a:endParaRPr lang="ko-KR" altLang="en-US" sz="140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C34209D-2257-4BA7-B5A7-1EAB4BF1FB30}"/>
              </a:ext>
            </a:extLst>
          </p:cNvPr>
          <p:cNvSpPr txBox="1"/>
          <p:nvPr/>
        </p:nvSpPr>
        <p:spPr>
          <a:xfrm>
            <a:off x="88412" y="1295409"/>
            <a:ext cx="2215158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286AAD2-12EE-4651-8FC7-17571C3B4A22}"/>
              </a:ext>
            </a:extLst>
          </p:cNvPr>
          <p:cNvSpPr txBox="1"/>
          <p:nvPr/>
        </p:nvSpPr>
        <p:spPr>
          <a:xfrm>
            <a:off x="263158" y="3296098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3-4-10. </a:t>
            </a:r>
            <a:r>
              <a:rPr lang="ko-KR" altLang="en-US" sz="1200" b="1" dirty="0"/>
              <a:t>탄소발자국 계산기</a:t>
            </a:r>
          </a:p>
        </p:txBody>
      </p:sp>
    </p:spTree>
    <p:extLst>
      <p:ext uri="{BB962C8B-B14F-4D97-AF65-F5344CB8AC3E}">
        <p14:creationId xmlns:p14="http://schemas.microsoft.com/office/powerpoint/2010/main" val="17341939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그림 59">
            <a:extLst>
              <a:ext uri="{FF2B5EF4-FFF2-40B4-BE49-F238E27FC236}">
                <a16:creationId xmlns:a16="http://schemas.microsoft.com/office/drawing/2014/main" id="{ABFFC223-BB39-404A-92AA-13292CC381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8078" y="1274761"/>
            <a:ext cx="5040000" cy="161644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55771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탄소발자국 계산기</a:t>
            </a:r>
            <a:r>
              <a:rPr lang="en-US" altLang="ko-KR" sz="2800" b="1" dirty="0"/>
              <a:t>(</a:t>
            </a:r>
            <a:r>
              <a:rPr lang="ko-KR" altLang="en-US" sz="2800" b="1" dirty="0"/>
              <a:t>결과보기 </a:t>
            </a:r>
            <a:r>
              <a:rPr lang="en-US" altLang="ko-KR" sz="2800" b="1" dirty="0"/>
              <a:t>2/4)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그림 33">
            <a:extLst>
              <a:ext uri="{FF2B5EF4-FFF2-40B4-BE49-F238E27FC236}">
                <a16:creationId xmlns:a16="http://schemas.microsoft.com/office/drawing/2014/main" id="{323C50E7-36CE-49A1-A173-226631802C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8078" y="2900364"/>
            <a:ext cx="5040000" cy="3657475"/>
          </a:xfrm>
          <a:prstGeom prst="rect">
            <a:avLst/>
          </a:prstGeom>
          <a:ln w="12700">
            <a:solidFill>
              <a:srgbClr val="C00000"/>
            </a:solidFill>
          </a:ln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80D4AF8B-5C54-4F66-9063-4E67BD9FB8CF}"/>
              </a:ext>
            </a:extLst>
          </p:cNvPr>
          <p:cNvGrpSpPr/>
          <p:nvPr/>
        </p:nvGrpSpPr>
        <p:grpSpPr>
          <a:xfrm>
            <a:off x="8547903" y="2976390"/>
            <a:ext cx="2889694" cy="1333085"/>
            <a:chOff x="8437707" y="3040476"/>
            <a:chExt cx="2889694" cy="1333085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54B84B9-4356-4CEA-9728-F7545C9AD259}"/>
                </a:ext>
              </a:extLst>
            </p:cNvPr>
            <p:cNvSpPr txBox="1"/>
            <p:nvPr/>
          </p:nvSpPr>
          <p:spPr>
            <a:xfrm>
              <a:off x="8437707" y="3040476"/>
              <a:ext cx="288969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>
                  <a:latin typeface="+mj-ea"/>
                  <a:ea typeface="+mj-ea"/>
                </a:rPr>
                <a:t>저감목표 계산</a:t>
              </a:r>
            </a:p>
          </p:txBody>
        </p:sp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6974E8CB-A208-4937-9BF1-528723FF7502}"/>
                </a:ext>
              </a:extLst>
            </p:cNvPr>
            <p:cNvGrpSpPr/>
            <p:nvPr/>
          </p:nvGrpSpPr>
          <p:grpSpPr>
            <a:xfrm>
              <a:off x="8774472" y="3467685"/>
              <a:ext cx="2311533" cy="307777"/>
              <a:chOff x="1522374" y="1735254"/>
              <a:chExt cx="2311533" cy="307777"/>
            </a:xfrm>
          </p:grpSpPr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35B606F-1BB4-45F3-A4D7-B8B28084464A}"/>
                  </a:ext>
                </a:extLst>
              </p:cNvPr>
              <p:cNvSpPr txBox="1"/>
              <p:nvPr/>
            </p:nvSpPr>
            <p:spPr>
              <a:xfrm>
                <a:off x="1574762" y="1735254"/>
                <a:ext cx="225914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400" dirty="0" err="1">
                    <a:latin typeface="+mj-ea"/>
                    <a:ea typeface="+mj-ea"/>
                  </a:rPr>
                  <a:t>Recharts</a:t>
                </a:r>
                <a:r>
                  <a:rPr lang="ko-KR" altLang="en-US" sz="1400" dirty="0">
                    <a:latin typeface="+mj-ea"/>
                    <a:ea typeface="+mj-ea"/>
                  </a:rPr>
                  <a:t> 라이브러리 사용</a:t>
                </a:r>
              </a:p>
            </p:txBody>
          </p:sp>
          <p:sp>
            <p:nvSpPr>
              <p:cNvPr id="45" name="타원 44">
                <a:extLst>
                  <a:ext uri="{FF2B5EF4-FFF2-40B4-BE49-F238E27FC236}">
                    <a16:creationId xmlns:a16="http://schemas.microsoft.com/office/drawing/2014/main" id="{4A462C66-03E4-4DBE-83F4-6A2041552127}"/>
                  </a:ext>
                </a:extLst>
              </p:cNvPr>
              <p:cNvSpPr/>
              <p:nvPr/>
            </p:nvSpPr>
            <p:spPr>
              <a:xfrm>
                <a:off x="1522374" y="1852534"/>
                <a:ext cx="66675" cy="66675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</p:grpSp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2A1999F2-597C-4C16-8681-A98BADDFAB8D}"/>
                </a:ext>
              </a:extLst>
            </p:cNvPr>
            <p:cNvGrpSpPr/>
            <p:nvPr/>
          </p:nvGrpSpPr>
          <p:grpSpPr>
            <a:xfrm>
              <a:off x="8533075" y="3850341"/>
              <a:ext cx="2794326" cy="523220"/>
              <a:chOff x="3408306" y="1735254"/>
              <a:chExt cx="2794326" cy="523220"/>
            </a:xfrm>
          </p:grpSpPr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74140CA-9F85-40B7-BB3B-BC854E85D270}"/>
                  </a:ext>
                </a:extLst>
              </p:cNvPr>
              <p:cNvSpPr txBox="1"/>
              <p:nvPr/>
            </p:nvSpPr>
            <p:spPr>
              <a:xfrm>
                <a:off x="3441644" y="1735254"/>
                <a:ext cx="276098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dirty="0">
                    <a:latin typeface="+mj-ea"/>
                    <a:ea typeface="+mj-ea"/>
                  </a:rPr>
                  <a:t>React Hooks(</a:t>
                </a:r>
                <a:r>
                  <a:rPr lang="en-US" altLang="ko-KR" sz="1400" dirty="0" err="1">
                    <a:latin typeface="+mj-ea"/>
                    <a:ea typeface="+mj-ea"/>
                  </a:rPr>
                  <a:t>useState</a:t>
                </a:r>
                <a:r>
                  <a:rPr lang="en-US" altLang="ko-KR" sz="1400" dirty="0">
                    <a:latin typeface="+mj-ea"/>
                    <a:ea typeface="+mj-ea"/>
                  </a:rPr>
                  <a:t>, </a:t>
                </a:r>
                <a:r>
                  <a:rPr lang="en-US" altLang="ko-KR" sz="1400" dirty="0" err="1">
                    <a:latin typeface="+mj-ea"/>
                    <a:ea typeface="+mj-ea"/>
                  </a:rPr>
                  <a:t>useEffect</a:t>
                </a:r>
                <a:r>
                  <a:rPr lang="en-US" altLang="ko-KR" sz="1400" dirty="0">
                    <a:latin typeface="+mj-ea"/>
                    <a:ea typeface="+mj-ea"/>
                  </a:rPr>
                  <a:t>)</a:t>
                </a:r>
              </a:p>
              <a:p>
                <a:pPr algn="ctr"/>
                <a:r>
                  <a:rPr lang="ko-KR" altLang="en-US" sz="1400" dirty="0">
                    <a:latin typeface="+mj-ea"/>
                    <a:ea typeface="+mj-ea"/>
                  </a:rPr>
                  <a:t>변경 데이터 추적관리</a:t>
                </a:r>
              </a:p>
            </p:txBody>
          </p:sp>
          <p:sp>
            <p:nvSpPr>
              <p:cNvPr id="51" name="타원 50">
                <a:extLst>
                  <a:ext uri="{FF2B5EF4-FFF2-40B4-BE49-F238E27FC236}">
                    <a16:creationId xmlns:a16="http://schemas.microsoft.com/office/drawing/2014/main" id="{E1DCF058-6077-45EC-A94F-CE31AC213339}"/>
                  </a:ext>
                </a:extLst>
              </p:cNvPr>
              <p:cNvSpPr/>
              <p:nvPr/>
            </p:nvSpPr>
            <p:spPr>
              <a:xfrm>
                <a:off x="3408306" y="1865234"/>
                <a:ext cx="66675" cy="66675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</p:grp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BF0B3DEE-9884-4A61-99CA-9F8073EDCEC4}"/>
              </a:ext>
            </a:extLst>
          </p:cNvPr>
          <p:cNvGrpSpPr/>
          <p:nvPr/>
        </p:nvGrpSpPr>
        <p:grpSpPr>
          <a:xfrm>
            <a:off x="7799284" y="6162717"/>
            <a:ext cx="4455066" cy="641343"/>
            <a:chOff x="7361808" y="6167847"/>
            <a:chExt cx="4455066" cy="641343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2B5365A1-00B8-4630-9B22-9821530D1041}"/>
                </a:ext>
              </a:extLst>
            </p:cNvPr>
            <p:cNvSpPr txBox="1"/>
            <p:nvPr/>
          </p:nvSpPr>
          <p:spPr>
            <a:xfrm>
              <a:off x="7361808" y="6167847"/>
              <a:ext cx="358944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u="sng" dirty="0"/>
                <a:t>Directory Path : </a:t>
              </a:r>
              <a:r>
                <a:rPr lang="en-US" altLang="ko-KR" sz="1000" u="sng" dirty="0" err="1"/>
                <a:t>src</a:t>
              </a:r>
              <a:r>
                <a:rPr lang="en-US" altLang="ko-KR" sz="1000" u="sng" dirty="0"/>
                <a:t>/component/</a:t>
              </a:r>
              <a:r>
                <a:rPr lang="en-US" altLang="ko-KR" sz="1000" u="sng" dirty="0" err="1"/>
                <a:t>CarbonFootprint</a:t>
              </a:r>
              <a:r>
                <a:rPr lang="en-US" altLang="ko-KR" sz="1000" u="sng" dirty="0"/>
                <a:t>/</a:t>
              </a:r>
              <a:r>
                <a:rPr lang="en-US" altLang="ko-KR" sz="1000" b="1" u="sng" dirty="0">
                  <a:solidFill>
                    <a:srgbClr val="0070C0"/>
                  </a:solidFill>
                </a:rPr>
                <a:t>Result.js</a:t>
              </a:r>
              <a:endParaRPr lang="ko-KR" altLang="en-US" sz="1000" b="1" u="sng" dirty="0">
                <a:solidFill>
                  <a:srgbClr val="0070C0"/>
                </a:solidFill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66B44189-BBF0-421B-B409-DB9B6A7DD869}"/>
                </a:ext>
              </a:extLst>
            </p:cNvPr>
            <p:cNvSpPr txBox="1"/>
            <p:nvPr/>
          </p:nvSpPr>
          <p:spPr>
            <a:xfrm>
              <a:off x="7361808" y="6367757"/>
              <a:ext cx="445506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u="sng" dirty="0">
                  <a:solidFill>
                    <a:srgbClr val="0070C0"/>
                  </a:solidFill>
                </a:rPr>
                <a:t>Chart 3) : </a:t>
              </a:r>
              <a:r>
                <a:rPr lang="en-US" altLang="ko-KR" sz="1000" u="sng" dirty="0" err="1">
                  <a:solidFill>
                    <a:srgbClr val="0070C0"/>
                  </a:solidFill>
                </a:rPr>
                <a:t>src</a:t>
              </a:r>
              <a:r>
                <a:rPr lang="en-US" altLang="ko-KR" sz="1000" u="sng" dirty="0">
                  <a:solidFill>
                    <a:srgbClr val="0070C0"/>
                  </a:solidFill>
                </a:rPr>
                <a:t>/component/</a:t>
              </a:r>
              <a:r>
                <a:rPr lang="en-US" altLang="ko-KR" sz="1000" u="sng" dirty="0" err="1">
                  <a:solidFill>
                    <a:srgbClr val="0070C0"/>
                  </a:solidFill>
                </a:rPr>
                <a:t>CarbonFootprint</a:t>
              </a:r>
              <a:r>
                <a:rPr lang="en-US" altLang="ko-KR" sz="1000" u="sng" dirty="0">
                  <a:solidFill>
                    <a:srgbClr val="0070C0"/>
                  </a:solidFill>
                </a:rPr>
                <a:t>/Result/</a:t>
              </a:r>
              <a:r>
                <a:rPr lang="en-US" altLang="ko-KR" sz="1000" b="1" u="sng" dirty="0">
                  <a:solidFill>
                    <a:srgbClr val="0070C0"/>
                  </a:solidFill>
                </a:rPr>
                <a:t>TargetBarchartTotal.js</a:t>
              </a:r>
              <a:endParaRPr lang="ko-KR" altLang="en-US" sz="1000" b="1" u="sng" dirty="0">
                <a:solidFill>
                  <a:srgbClr val="0070C0"/>
                </a:solidFill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69513F65-F198-41EC-99A5-1D074075ECFE}"/>
                </a:ext>
              </a:extLst>
            </p:cNvPr>
            <p:cNvSpPr txBox="1"/>
            <p:nvPr/>
          </p:nvSpPr>
          <p:spPr>
            <a:xfrm>
              <a:off x="7361808" y="6562969"/>
              <a:ext cx="414568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u="sng" dirty="0">
                  <a:solidFill>
                    <a:srgbClr val="0070C0"/>
                  </a:solidFill>
                </a:rPr>
                <a:t>Chart 4) : </a:t>
              </a:r>
              <a:r>
                <a:rPr lang="en-US" altLang="ko-KR" sz="1000" u="sng" dirty="0" err="1">
                  <a:solidFill>
                    <a:srgbClr val="0070C0"/>
                  </a:solidFill>
                </a:rPr>
                <a:t>src</a:t>
              </a:r>
              <a:r>
                <a:rPr lang="en-US" altLang="ko-KR" sz="1000" u="sng" dirty="0">
                  <a:solidFill>
                    <a:srgbClr val="0070C0"/>
                  </a:solidFill>
                </a:rPr>
                <a:t>/component/</a:t>
              </a:r>
              <a:r>
                <a:rPr lang="en-US" altLang="ko-KR" sz="1000" u="sng" dirty="0" err="1">
                  <a:solidFill>
                    <a:srgbClr val="0070C0"/>
                  </a:solidFill>
                </a:rPr>
                <a:t>CarbonFootprint</a:t>
              </a:r>
              <a:r>
                <a:rPr lang="en-US" altLang="ko-KR" sz="1000" u="sng" dirty="0">
                  <a:solidFill>
                    <a:srgbClr val="0070C0"/>
                  </a:solidFill>
                </a:rPr>
                <a:t>/Result/</a:t>
              </a:r>
              <a:r>
                <a:rPr lang="en-US" altLang="ko-KR" sz="1000" b="1" u="sng" dirty="0">
                  <a:solidFill>
                    <a:srgbClr val="0070C0"/>
                  </a:solidFill>
                </a:rPr>
                <a:t>TargetBarchart.js</a:t>
              </a:r>
              <a:endParaRPr lang="ko-KR" altLang="en-US" sz="1000" b="1" u="sng" dirty="0">
                <a:solidFill>
                  <a:srgbClr val="0070C0"/>
                </a:solidFill>
              </a:endParaRPr>
            </a:p>
          </p:txBody>
        </p:sp>
      </p:grp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4FE31BFA-258B-4699-A5EF-16ED7BFA6BCA}"/>
              </a:ext>
            </a:extLst>
          </p:cNvPr>
          <p:cNvSpPr/>
          <p:nvPr/>
        </p:nvSpPr>
        <p:spPr>
          <a:xfrm>
            <a:off x="3524406" y="5855913"/>
            <a:ext cx="868312" cy="338554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A93F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Chart 3)</a:t>
            </a:r>
            <a:endParaRPr lang="ko-KR" altLang="en-US" sz="140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DAF6BB7D-2AB5-436D-A0F5-D9407795F321}"/>
              </a:ext>
            </a:extLst>
          </p:cNvPr>
          <p:cNvSpPr/>
          <p:nvPr/>
        </p:nvSpPr>
        <p:spPr>
          <a:xfrm>
            <a:off x="5970794" y="5855913"/>
            <a:ext cx="868312" cy="338554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A93F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Chart 4)</a:t>
            </a:r>
            <a:endParaRPr lang="ko-KR" altLang="en-US" sz="140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903F8854-39CF-45CA-935B-085DD353EF93}"/>
              </a:ext>
            </a:extLst>
          </p:cNvPr>
          <p:cNvSpPr/>
          <p:nvPr/>
        </p:nvSpPr>
        <p:spPr>
          <a:xfrm>
            <a:off x="9051645" y="4909580"/>
            <a:ext cx="1882210" cy="3265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Interactive</a:t>
            </a:r>
            <a:r>
              <a:rPr lang="ko-KR" altLang="en-US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구현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BE3720D-C673-4BE8-B6A3-935A019014CC}"/>
              </a:ext>
            </a:extLst>
          </p:cNvPr>
          <p:cNvSpPr txBox="1"/>
          <p:nvPr/>
        </p:nvSpPr>
        <p:spPr>
          <a:xfrm>
            <a:off x="88412" y="1295409"/>
            <a:ext cx="2215158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92A6BD9-872A-48ED-A428-D895A3CD89E4}"/>
              </a:ext>
            </a:extLst>
          </p:cNvPr>
          <p:cNvSpPr txBox="1"/>
          <p:nvPr/>
        </p:nvSpPr>
        <p:spPr>
          <a:xfrm>
            <a:off x="263158" y="3296098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3-4-10. </a:t>
            </a:r>
            <a:r>
              <a:rPr lang="ko-KR" altLang="en-US" sz="1200" b="1" dirty="0"/>
              <a:t>탄소발자국 계산기</a:t>
            </a:r>
          </a:p>
        </p:txBody>
      </p:sp>
    </p:spTree>
    <p:extLst>
      <p:ext uri="{BB962C8B-B14F-4D97-AF65-F5344CB8AC3E}">
        <p14:creationId xmlns:p14="http://schemas.microsoft.com/office/powerpoint/2010/main" val="31274346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55771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탄소발자국 계산기</a:t>
            </a:r>
            <a:r>
              <a:rPr lang="en-US" altLang="ko-KR" sz="2800" b="1" dirty="0"/>
              <a:t>(</a:t>
            </a:r>
            <a:r>
              <a:rPr lang="ko-KR" altLang="en-US" sz="2800" b="1" dirty="0"/>
              <a:t>결과보기 </a:t>
            </a:r>
            <a:r>
              <a:rPr lang="en-US" altLang="ko-KR" sz="2800" b="1" dirty="0"/>
              <a:t>3/4)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CE5D87A3-C85C-4EC0-A932-AE6DA4BCDA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6124" y="601290"/>
            <a:ext cx="3393252" cy="5655420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86003911-4D49-4502-925C-06BC67321A9E}"/>
              </a:ext>
            </a:extLst>
          </p:cNvPr>
          <p:cNvSpPr txBox="1"/>
          <p:nvPr/>
        </p:nvSpPr>
        <p:spPr>
          <a:xfrm>
            <a:off x="8181196" y="6342148"/>
            <a:ext cx="36231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u="sng" dirty="0"/>
              <a:t>Directory Path : </a:t>
            </a:r>
            <a:r>
              <a:rPr lang="en-US" altLang="ko-KR" sz="1000" u="sng" dirty="0" err="1"/>
              <a:t>src</a:t>
            </a:r>
            <a:r>
              <a:rPr lang="en-US" altLang="ko-KR" sz="1000" u="sng" dirty="0"/>
              <a:t>/component/</a:t>
            </a:r>
            <a:r>
              <a:rPr lang="en-US" altLang="ko-KR" sz="1000" u="sng" dirty="0" err="1"/>
              <a:t>CarbonFootprint</a:t>
            </a:r>
            <a:r>
              <a:rPr lang="en-US" altLang="ko-KR" sz="1000" u="sng" dirty="0"/>
              <a:t>/</a:t>
            </a:r>
            <a:r>
              <a:rPr lang="en-US" altLang="ko-KR" sz="1000" b="1" u="sng" dirty="0">
                <a:solidFill>
                  <a:srgbClr val="0070C0"/>
                </a:solidFill>
              </a:rPr>
              <a:t>Result.js</a:t>
            </a:r>
            <a:endParaRPr lang="ko-KR" altLang="en-US" sz="1000" b="1" u="sng" dirty="0">
              <a:solidFill>
                <a:srgbClr val="0070C0"/>
              </a:solidFill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3DE5B1B8-5948-466F-AF5E-46F0D22C1839}"/>
              </a:ext>
            </a:extLst>
          </p:cNvPr>
          <p:cNvGrpSpPr/>
          <p:nvPr/>
        </p:nvGrpSpPr>
        <p:grpSpPr>
          <a:xfrm>
            <a:off x="3857938" y="1654337"/>
            <a:ext cx="3021455" cy="1631625"/>
            <a:chOff x="3690670" y="2360051"/>
            <a:chExt cx="3021455" cy="1631625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0DD6A3E-BF02-4719-8045-4F03968B35D5}"/>
                </a:ext>
              </a:extLst>
            </p:cNvPr>
            <p:cNvSpPr txBox="1"/>
            <p:nvPr/>
          </p:nvSpPr>
          <p:spPr>
            <a:xfrm>
              <a:off x="3690670" y="2360051"/>
              <a:ext cx="288969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>
                  <a:latin typeface="+mj-ea"/>
                  <a:ea typeface="+mj-ea"/>
                </a:rPr>
                <a:t>계산결과 대비 목표량 계산</a:t>
              </a:r>
              <a:endParaRPr lang="en-US" altLang="ko-KR" sz="1600" b="1" dirty="0">
                <a:latin typeface="+mj-ea"/>
                <a:ea typeface="+mj-ea"/>
              </a:endParaRPr>
            </a:p>
          </p:txBody>
        </p:sp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B1F65860-56B8-462D-BB75-469F83795BAF}"/>
                </a:ext>
              </a:extLst>
            </p:cNvPr>
            <p:cNvGrpSpPr/>
            <p:nvPr/>
          </p:nvGrpSpPr>
          <p:grpSpPr>
            <a:xfrm>
              <a:off x="3713851" y="2793896"/>
              <a:ext cx="2998274" cy="307777"/>
              <a:chOff x="1208790" y="1741890"/>
              <a:chExt cx="2998274" cy="307777"/>
            </a:xfrm>
          </p:grpSpPr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FDF4BC95-79A6-4E0E-B499-4A22CD1C9F10}"/>
                  </a:ext>
                </a:extLst>
              </p:cNvPr>
              <p:cNvSpPr txBox="1"/>
              <p:nvPr/>
            </p:nvSpPr>
            <p:spPr>
              <a:xfrm>
                <a:off x="1275464" y="1741890"/>
                <a:ext cx="2931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dirty="0">
                    <a:solidFill>
                      <a:srgbClr val="0070C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j-ea"/>
                    <a:ea typeface="+mj-ea"/>
                  </a:rPr>
                  <a:t>Chart 5)</a:t>
                </a:r>
                <a:r>
                  <a:rPr lang="ko-KR" altLang="en-US" sz="1400" dirty="0">
                    <a:solidFill>
                      <a:srgbClr val="0070C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j-ea"/>
                    <a:ea typeface="+mj-ea"/>
                  </a:rPr>
                  <a:t> </a:t>
                </a:r>
                <a:r>
                  <a:rPr lang="en-US" altLang="ko-KR" sz="1400" dirty="0">
                    <a:latin typeface="+mj-ea"/>
                    <a:ea typeface="+mj-ea"/>
                  </a:rPr>
                  <a:t>Chart </a:t>
                </a:r>
                <a:r>
                  <a:rPr lang="ko-KR" altLang="en-US" sz="1400" dirty="0">
                    <a:latin typeface="+mj-ea"/>
                    <a:ea typeface="+mj-ea"/>
                  </a:rPr>
                  <a:t>컴포넌트 </a:t>
                </a:r>
                <a:r>
                  <a:rPr lang="en-US" altLang="ko-KR" sz="1400" dirty="0">
                    <a:latin typeface="+mj-ea"/>
                    <a:ea typeface="+mj-ea"/>
                  </a:rPr>
                  <a:t>“</a:t>
                </a:r>
                <a:r>
                  <a:rPr lang="ko-KR" altLang="en-US" sz="1400" dirty="0">
                    <a:latin typeface="+mj-ea"/>
                    <a:ea typeface="+mj-ea"/>
                  </a:rPr>
                  <a:t>재활용</a:t>
                </a:r>
                <a:r>
                  <a:rPr lang="en-US" altLang="ko-KR" sz="1400" dirty="0">
                    <a:latin typeface="+mj-ea"/>
                    <a:ea typeface="+mj-ea"/>
                  </a:rPr>
                  <a:t>”</a:t>
                </a:r>
                <a:endParaRPr lang="ko-KR" altLang="en-US" sz="1400" dirty="0">
                  <a:latin typeface="+mj-ea"/>
                  <a:ea typeface="+mj-ea"/>
                </a:endParaRPr>
              </a:p>
            </p:txBody>
          </p:sp>
          <p:sp>
            <p:nvSpPr>
              <p:cNvPr id="47" name="타원 46">
                <a:extLst>
                  <a:ext uri="{FF2B5EF4-FFF2-40B4-BE49-F238E27FC236}">
                    <a16:creationId xmlns:a16="http://schemas.microsoft.com/office/drawing/2014/main" id="{7CC2F43E-88F1-42D2-928C-82AD242DE027}"/>
                  </a:ext>
                </a:extLst>
              </p:cNvPr>
              <p:cNvSpPr/>
              <p:nvPr/>
            </p:nvSpPr>
            <p:spPr>
              <a:xfrm>
                <a:off x="1208790" y="1859170"/>
                <a:ext cx="66675" cy="66675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</p:grp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6EE3CA3B-4EF0-4944-A9F9-C7717DEFE797}"/>
                </a:ext>
              </a:extLst>
            </p:cNvPr>
            <p:cNvGrpSpPr/>
            <p:nvPr/>
          </p:nvGrpSpPr>
          <p:grpSpPr>
            <a:xfrm>
              <a:off x="3713851" y="3169916"/>
              <a:ext cx="2866513" cy="523220"/>
              <a:chOff x="3336119" y="1735254"/>
              <a:chExt cx="2866513" cy="523220"/>
            </a:xfrm>
          </p:grpSpPr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FC77918F-55C1-4416-B8BA-E88E32E7806D}"/>
                  </a:ext>
                </a:extLst>
              </p:cNvPr>
              <p:cNvSpPr txBox="1"/>
              <p:nvPr/>
            </p:nvSpPr>
            <p:spPr>
              <a:xfrm>
                <a:off x="3441644" y="1735254"/>
                <a:ext cx="276098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dirty="0">
                    <a:latin typeface="+mj-ea"/>
                    <a:ea typeface="+mj-ea"/>
                  </a:rPr>
                  <a:t>React Hooks(</a:t>
                </a:r>
                <a:r>
                  <a:rPr lang="en-US" altLang="ko-KR" sz="1400" dirty="0" err="1">
                    <a:latin typeface="+mj-ea"/>
                    <a:ea typeface="+mj-ea"/>
                  </a:rPr>
                  <a:t>useState</a:t>
                </a:r>
                <a:r>
                  <a:rPr lang="en-US" altLang="ko-KR" sz="1400" dirty="0">
                    <a:latin typeface="+mj-ea"/>
                    <a:ea typeface="+mj-ea"/>
                  </a:rPr>
                  <a:t>, </a:t>
                </a:r>
                <a:r>
                  <a:rPr lang="en-US" altLang="ko-KR" sz="1400" dirty="0" err="1">
                    <a:latin typeface="+mj-ea"/>
                    <a:ea typeface="+mj-ea"/>
                  </a:rPr>
                  <a:t>useEffect</a:t>
                </a:r>
                <a:r>
                  <a:rPr lang="en-US" altLang="ko-KR" sz="1400" dirty="0">
                    <a:latin typeface="+mj-ea"/>
                    <a:ea typeface="+mj-ea"/>
                  </a:rPr>
                  <a:t>)</a:t>
                </a:r>
              </a:p>
              <a:p>
                <a:pPr algn="ctr"/>
                <a:r>
                  <a:rPr lang="ko-KR" altLang="en-US" sz="1400" dirty="0">
                    <a:latin typeface="+mj-ea"/>
                    <a:ea typeface="+mj-ea"/>
                  </a:rPr>
                  <a:t>변경 데이터 추적관리</a:t>
                </a:r>
              </a:p>
            </p:txBody>
          </p:sp>
          <p:sp>
            <p:nvSpPr>
              <p:cNvPr id="45" name="타원 44">
                <a:extLst>
                  <a:ext uri="{FF2B5EF4-FFF2-40B4-BE49-F238E27FC236}">
                    <a16:creationId xmlns:a16="http://schemas.microsoft.com/office/drawing/2014/main" id="{CB878765-9517-4A79-AB42-C5431A1ABF38}"/>
                  </a:ext>
                </a:extLst>
              </p:cNvPr>
              <p:cNvSpPr/>
              <p:nvPr/>
            </p:nvSpPr>
            <p:spPr>
              <a:xfrm>
                <a:off x="3336119" y="1865234"/>
                <a:ext cx="66675" cy="66675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</p:grp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7C1AF73B-8EAA-4825-B97F-153F193B77E4}"/>
                </a:ext>
              </a:extLst>
            </p:cNvPr>
            <p:cNvGrpSpPr/>
            <p:nvPr/>
          </p:nvGrpSpPr>
          <p:grpSpPr>
            <a:xfrm>
              <a:off x="3786038" y="3683899"/>
              <a:ext cx="2794326" cy="307777"/>
              <a:chOff x="3408306" y="1735254"/>
              <a:chExt cx="2794326" cy="307777"/>
            </a:xfrm>
          </p:grpSpPr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6453B137-32D3-43AC-BFA2-5C2ECBDDD111}"/>
                  </a:ext>
                </a:extLst>
              </p:cNvPr>
              <p:cNvSpPr txBox="1"/>
              <p:nvPr/>
            </p:nvSpPr>
            <p:spPr>
              <a:xfrm>
                <a:off x="3441644" y="1735254"/>
                <a:ext cx="276098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400" dirty="0">
                    <a:latin typeface="+mj-ea"/>
                    <a:ea typeface="+mj-ea"/>
                  </a:rPr>
                  <a:t>계산 초기화</a:t>
                </a:r>
                <a:r>
                  <a:rPr lang="en-US" altLang="ko-KR" sz="1400" dirty="0">
                    <a:latin typeface="+mj-ea"/>
                    <a:ea typeface="+mj-ea"/>
                  </a:rPr>
                  <a:t> &amp; </a:t>
                </a:r>
                <a:r>
                  <a:rPr lang="ko-KR" altLang="en-US" sz="1400" dirty="0">
                    <a:latin typeface="+mj-ea"/>
                    <a:ea typeface="+mj-ea"/>
                  </a:rPr>
                  <a:t>저장 기능 구현</a:t>
                </a:r>
                <a:r>
                  <a:rPr lang="en-US" altLang="ko-KR" sz="1400" dirty="0">
                    <a:latin typeface="+mj-ea"/>
                    <a:ea typeface="+mj-ea"/>
                  </a:rPr>
                  <a:t> </a:t>
                </a:r>
                <a:endParaRPr lang="ko-KR" altLang="en-US" sz="1400" dirty="0">
                  <a:latin typeface="+mj-ea"/>
                  <a:ea typeface="+mj-ea"/>
                </a:endParaRPr>
              </a:p>
            </p:txBody>
          </p:sp>
          <p:sp>
            <p:nvSpPr>
              <p:cNvPr id="51" name="타원 50">
                <a:extLst>
                  <a:ext uri="{FF2B5EF4-FFF2-40B4-BE49-F238E27FC236}">
                    <a16:creationId xmlns:a16="http://schemas.microsoft.com/office/drawing/2014/main" id="{50F22C81-B9EA-493E-AD6C-9E90DC744ACE}"/>
                  </a:ext>
                </a:extLst>
              </p:cNvPr>
              <p:cNvSpPr/>
              <p:nvPr/>
            </p:nvSpPr>
            <p:spPr>
              <a:xfrm>
                <a:off x="3408306" y="1865234"/>
                <a:ext cx="66675" cy="66675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</p:grpSp>
      </p:grp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CA8775E8-82D2-48FF-9937-36156BC9D17F}"/>
              </a:ext>
            </a:extLst>
          </p:cNvPr>
          <p:cNvSpPr/>
          <p:nvPr/>
        </p:nvSpPr>
        <p:spPr>
          <a:xfrm>
            <a:off x="9604573" y="3565348"/>
            <a:ext cx="868312" cy="338554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A93F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Chart 5)</a:t>
            </a:r>
            <a:endParaRPr lang="ko-KR" altLang="en-US" sz="140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EF92ECA8-9245-46F0-B7CF-6197812EAE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3658" y="4055535"/>
            <a:ext cx="2202564" cy="1619152"/>
          </a:xfrm>
          <a:prstGeom prst="rect">
            <a:avLst/>
          </a:prstGeom>
          <a:ln>
            <a:solidFill>
              <a:srgbClr val="2A93FB"/>
            </a:solidFill>
          </a:ln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2306A642-F1D3-44A9-B4B6-97D044E301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9349" y="4055534"/>
            <a:ext cx="2202564" cy="1619152"/>
          </a:xfrm>
          <a:prstGeom prst="rect">
            <a:avLst/>
          </a:prstGeom>
          <a:ln>
            <a:solidFill>
              <a:srgbClr val="2A93FB"/>
            </a:solidFill>
          </a:ln>
        </p:spPr>
      </p:pic>
      <p:sp>
        <p:nvSpPr>
          <p:cNvPr id="67" name="화살표: 오른쪽 66">
            <a:extLst>
              <a:ext uri="{FF2B5EF4-FFF2-40B4-BE49-F238E27FC236}">
                <a16:creationId xmlns:a16="http://schemas.microsoft.com/office/drawing/2014/main" id="{C1B00B87-B74E-400C-A871-D6580A21D770}"/>
              </a:ext>
            </a:extLst>
          </p:cNvPr>
          <p:cNvSpPr/>
          <p:nvPr/>
        </p:nvSpPr>
        <p:spPr>
          <a:xfrm>
            <a:off x="5249213" y="4196149"/>
            <a:ext cx="171450" cy="1377950"/>
          </a:xfrm>
          <a:prstGeom prst="rightArrow">
            <a:avLst/>
          </a:prstGeom>
          <a:solidFill>
            <a:schemeClr val="bg1"/>
          </a:solidFill>
          <a:ln>
            <a:solidFill>
              <a:srgbClr val="2A93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293A36F8-D1BE-49DC-A4CE-2DE20D141F21}"/>
              </a:ext>
            </a:extLst>
          </p:cNvPr>
          <p:cNvGrpSpPr/>
          <p:nvPr/>
        </p:nvGrpSpPr>
        <p:grpSpPr>
          <a:xfrm>
            <a:off x="2803658" y="5748013"/>
            <a:ext cx="1633129" cy="307777"/>
            <a:chOff x="3277353" y="6458560"/>
            <a:chExt cx="1633129" cy="307777"/>
          </a:xfrm>
        </p:grpSpPr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FB8E5341-FC35-42C5-9BDA-E55E72384BE2}"/>
                </a:ext>
              </a:extLst>
            </p:cNvPr>
            <p:cNvSpPr txBox="1"/>
            <p:nvPr/>
          </p:nvSpPr>
          <p:spPr>
            <a:xfrm>
              <a:off x="3344028" y="6458560"/>
              <a:ext cx="15664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j-ea"/>
                  <a:ea typeface="+mj-ea"/>
                </a:rPr>
                <a:t>계산결과 저장 전</a:t>
              </a:r>
            </a:p>
          </p:txBody>
        </p:sp>
        <p:sp>
          <p:nvSpPr>
            <p:cNvPr id="69" name="타원 68">
              <a:extLst>
                <a:ext uri="{FF2B5EF4-FFF2-40B4-BE49-F238E27FC236}">
                  <a16:creationId xmlns:a16="http://schemas.microsoft.com/office/drawing/2014/main" id="{24950B84-8351-4BB2-B46B-91BC3F892DF0}"/>
                </a:ext>
              </a:extLst>
            </p:cNvPr>
            <p:cNvSpPr/>
            <p:nvPr/>
          </p:nvSpPr>
          <p:spPr>
            <a:xfrm>
              <a:off x="3277353" y="6579112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3CCDB7AB-62C2-4473-BAB0-9DFE4F9A8001}"/>
              </a:ext>
            </a:extLst>
          </p:cNvPr>
          <p:cNvGrpSpPr/>
          <p:nvPr/>
        </p:nvGrpSpPr>
        <p:grpSpPr>
          <a:xfrm>
            <a:off x="5599349" y="5748013"/>
            <a:ext cx="1633129" cy="307777"/>
            <a:chOff x="3277353" y="6458560"/>
            <a:chExt cx="1633129" cy="307777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72FDEACF-AF19-4DF0-B34B-8178E6DFB8C7}"/>
                </a:ext>
              </a:extLst>
            </p:cNvPr>
            <p:cNvSpPr txBox="1"/>
            <p:nvPr/>
          </p:nvSpPr>
          <p:spPr>
            <a:xfrm>
              <a:off x="3344028" y="6458560"/>
              <a:ext cx="15664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j-ea"/>
                  <a:ea typeface="+mj-ea"/>
                </a:rPr>
                <a:t>계산결과 저장 후</a:t>
              </a:r>
            </a:p>
          </p:txBody>
        </p:sp>
        <p:sp>
          <p:nvSpPr>
            <p:cNvPr id="73" name="타원 72">
              <a:extLst>
                <a:ext uri="{FF2B5EF4-FFF2-40B4-BE49-F238E27FC236}">
                  <a16:creationId xmlns:a16="http://schemas.microsoft.com/office/drawing/2014/main" id="{52BB342E-1EF6-4E8C-8902-CFA2F3210E6B}"/>
                </a:ext>
              </a:extLst>
            </p:cNvPr>
            <p:cNvSpPr/>
            <p:nvPr/>
          </p:nvSpPr>
          <p:spPr>
            <a:xfrm>
              <a:off x="3277353" y="6579112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5A2493AE-1E5C-4A31-A922-47DFF9566483}"/>
              </a:ext>
            </a:extLst>
          </p:cNvPr>
          <p:cNvSpPr txBox="1"/>
          <p:nvPr/>
        </p:nvSpPr>
        <p:spPr>
          <a:xfrm>
            <a:off x="88412" y="1295409"/>
            <a:ext cx="2215158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0D04CDA-1215-4F38-ADC9-DE2E55A19DBA}"/>
              </a:ext>
            </a:extLst>
          </p:cNvPr>
          <p:cNvSpPr txBox="1"/>
          <p:nvPr/>
        </p:nvSpPr>
        <p:spPr>
          <a:xfrm>
            <a:off x="263158" y="3296098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3-4-10. </a:t>
            </a:r>
            <a:r>
              <a:rPr lang="ko-KR" altLang="en-US" sz="1200" b="1" dirty="0"/>
              <a:t>탄소발자국 계산기</a:t>
            </a:r>
          </a:p>
        </p:txBody>
      </p:sp>
    </p:spTree>
    <p:extLst>
      <p:ext uri="{BB962C8B-B14F-4D97-AF65-F5344CB8AC3E}">
        <p14:creationId xmlns:p14="http://schemas.microsoft.com/office/powerpoint/2010/main" val="73876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55771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탄소발자국 계산기</a:t>
            </a:r>
            <a:r>
              <a:rPr lang="en-US" altLang="ko-KR" sz="2800" b="1" dirty="0"/>
              <a:t>(</a:t>
            </a:r>
            <a:r>
              <a:rPr lang="ko-KR" altLang="en-US" sz="2800" b="1" dirty="0"/>
              <a:t>결과보기 </a:t>
            </a:r>
            <a:r>
              <a:rPr lang="en-US" altLang="ko-KR" sz="2800" b="1" dirty="0"/>
              <a:t>4/4)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그림 22">
            <a:extLst>
              <a:ext uri="{FF2B5EF4-FFF2-40B4-BE49-F238E27FC236}">
                <a16:creationId xmlns:a16="http://schemas.microsoft.com/office/drawing/2014/main" id="{BEC67A84-D05A-4EAA-AF23-A2294D4AAC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6971" y="657866"/>
            <a:ext cx="3240000" cy="5421850"/>
          </a:xfrm>
          <a:prstGeom prst="rect">
            <a:avLst/>
          </a:prstGeom>
          <a:ln w="28575">
            <a:solidFill>
              <a:srgbClr val="2A93FB"/>
            </a:solidFill>
          </a:ln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9B129B7F-3D95-4178-B426-0DE158B6DB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7442" y="2781689"/>
            <a:ext cx="3240000" cy="2812194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81AC9B99-FA12-4E1B-8A99-A8421DDCC156}"/>
              </a:ext>
            </a:extLst>
          </p:cNvPr>
          <p:cNvSpPr txBox="1"/>
          <p:nvPr/>
        </p:nvSpPr>
        <p:spPr>
          <a:xfrm>
            <a:off x="3407442" y="1568314"/>
            <a:ext cx="33620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latin typeface="+mj-ea"/>
                <a:ea typeface="+mj-ea"/>
              </a:rPr>
              <a:t>계산결과 </a:t>
            </a:r>
            <a:r>
              <a:rPr lang="en-US" altLang="ko-KR" sz="1600" b="1" dirty="0">
                <a:latin typeface="+mj-ea"/>
                <a:ea typeface="+mj-ea"/>
              </a:rPr>
              <a:t>IMG</a:t>
            </a:r>
            <a:r>
              <a:rPr lang="ko-KR" altLang="en-US" sz="1600" b="1" dirty="0">
                <a:latin typeface="+mj-ea"/>
                <a:ea typeface="+mj-ea"/>
              </a:rPr>
              <a:t> 저장 기능 제공</a:t>
            </a:r>
            <a:endParaRPr lang="en-US" altLang="ko-KR" sz="1600" b="1" dirty="0">
              <a:latin typeface="+mj-ea"/>
              <a:ea typeface="+mj-ea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6B1A517E-CB22-4EFD-8EAF-99746A72E286}"/>
              </a:ext>
            </a:extLst>
          </p:cNvPr>
          <p:cNvGrpSpPr/>
          <p:nvPr/>
        </p:nvGrpSpPr>
        <p:grpSpPr>
          <a:xfrm>
            <a:off x="3839586" y="1906868"/>
            <a:ext cx="2666746" cy="307777"/>
            <a:chOff x="3277353" y="6458560"/>
            <a:chExt cx="2666746" cy="307777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1326B644-D66D-4890-9A0E-44150973E66B}"/>
                </a:ext>
              </a:extLst>
            </p:cNvPr>
            <p:cNvSpPr txBox="1"/>
            <p:nvPr/>
          </p:nvSpPr>
          <p:spPr>
            <a:xfrm>
              <a:off x="3344028" y="6458560"/>
              <a:ext cx="26000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+mj-ea"/>
                  <a:ea typeface="+mj-ea"/>
                </a:rPr>
                <a:t>Html2canvas </a:t>
              </a:r>
              <a:r>
                <a:rPr lang="ko-KR" altLang="en-US" sz="1400" dirty="0">
                  <a:latin typeface="+mj-ea"/>
                  <a:ea typeface="+mj-ea"/>
                </a:rPr>
                <a:t>라이브러리 사용</a:t>
              </a:r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2FA63665-A8CE-48D4-A826-79019B45C81C}"/>
                </a:ext>
              </a:extLst>
            </p:cNvPr>
            <p:cNvSpPr/>
            <p:nvPr/>
          </p:nvSpPr>
          <p:spPr>
            <a:xfrm>
              <a:off x="3277353" y="6579112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5EF42373-45A0-4317-A208-0380992C04D9}"/>
              </a:ext>
            </a:extLst>
          </p:cNvPr>
          <p:cNvGrpSpPr/>
          <p:nvPr/>
        </p:nvGrpSpPr>
        <p:grpSpPr>
          <a:xfrm>
            <a:off x="3463651" y="5607045"/>
            <a:ext cx="2263430" cy="307777"/>
            <a:chOff x="3277353" y="6458560"/>
            <a:chExt cx="2263430" cy="307777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247BAE3-CD46-4A08-B09B-089B64456646}"/>
                </a:ext>
              </a:extLst>
            </p:cNvPr>
            <p:cNvSpPr txBox="1"/>
            <p:nvPr/>
          </p:nvSpPr>
          <p:spPr>
            <a:xfrm>
              <a:off x="3344028" y="6458560"/>
              <a:ext cx="21967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err="1">
                  <a:latin typeface="+mj-ea"/>
                  <a:ea typeface="+mj-ea"/>
                </a:rPr>
                <a:t>계산시</a:t>
              </a:r>
              <a:r>
                <a:rPr lang="ko-KR" altLang="en-US" sz="1400" dirty="0">
                  <a:latin typeface="+mj-ea"/>
                  <a:ea typeface="+mj-ea"/>
                </a:rPr>
                <a:t> </a:t>
              </a:r>
              <a:r>
                <a:rPr lang="en-US" altLang="ko-KR" sz="1400" dirty="0">
                  <a:latin typeface="+mj-ea"/>
                  <a:ea typeface="+mj-ea"/>
                </a:rPr>
                <a:t>Tap</a:t>
              </a:r>
              <a:r>
                <a:rPr lang="ko-KR" altLang="en-US" sz="1400" dirty="0">
                  <a:latin typeface="+mj-ea"/>
                  <a:ea typeface="+mj-ea"/>
                </a:rPr>
                <a:t>형식의 </a:t>
              </a:r>
              <a:r>
                <a:rPr lang="en-US" altLang="ko-KR" sz="1400" dirty="0">
                  <a:latin typeface="+mj-ea"/>
                  <a:ea typeface="+mj-ea"/>
                </a:rPr>
                <a:t>UI</a:t>
              </a:r>
              <a:r>
                <a:rPr lang="ko-KR" altLang="en-US" sz="1400" dirty="0">
                  <a:latin typeface="+mj-ea"/>
                  <a:ea typeface="+mj-ea"/>
                </a:rPr>
                <a:t>제공</a:t>
              </a:r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244EB4B5-FA40-4891-9C97-AE0060A6693C}"/>
                </a:ext>
              </a:extLst>
            </p:cNvPr>
            <p:cNvSpPr/>
            <p:nvPr/>
          </p:nvSpPr>
          <p:spPr>
            <a:xfrm>
              <a:off x="3277353" y="6579112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21CA3684-2ECE-4867-B20F-531D647E723D}"/>
              </a:ext>
            </a:extLst>
          </p:cNvPr>
          <p:cNvGrpSpPr/>
          <p:nvPr/>
        </p:nvGrpSpPr>
        <p:grpSpPr>
          <a:xfrm>
            <a:off x="8444121" y="6079716"/>
            <a:ext cx="2761644" cy="307777"/>
            <a:chOff x="3277353" y="6458560"/>
            <a:chExt cx="2761644" cy="307777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6681F4F6-D70A-42EA-BEED-ED392BF28BF8}"/>
                </a:ext>
              </a:extLst>
            </p:cNvPr>
            <p:cNvSpPr txBox="1"/>
            <p:nvPr/>
          </p:nvSpPr>
          <p:spPr>
            <a:xfrm>
              <a:off x="3344028" y="6458560"/>
              <a:ext cx="269496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+mj-ea"/>
                  <a:ea typeface="+mj-ea"/>
                </a:rPr>
                <a:t>IMG </a:t>
              </a:r>
              <a:r>
                <a:rPr lang="ko-KR" altLang="en-US" sz="1400" dirty="0">
                  <a:latin typeface="+mj-ea"/>
                  <a:ea typeface="+mj-ea"/>
                </a:rPr>
                <a:t>변환 전 구조 변경 후 저장</a:t>
              </a:r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D65D85B8-6FBD-4FB6-9E1E-E87A5E7315AC}"/>
                </a:ext>
              </a:extLst>
            </p:cNvPr>
            <p:cNvSpPr/>
            <p:nvPr/>
          </p:nvSpPr>
          <p:spPr>
            <a:xfrm>
              <a:off x="3277353" y="6579112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51" name="화살표: 오른쪽 50">
            <a:extLst>
              <a:ext uri="{FF2B5EF4-FFF2-40B4-BE49-F238E27FC236}">
                <a16:creationId xmlns:a16="http://schemas.microsoft.com/office/drawing/2014/main" id="{2283DEBA-1B82-4719-B715-5519F6934188}"/>
              </a:ext>
            </a:extLst>
          </p:cNvPr>
          <p:cNvSpPr/>
          <p:nvPr/>
        </p:nvSpPr>
        <p:spPr>
          <a:xfrm>
            <a:off x="7220795" y="2781689"/>
            <a:ext cx="592823" cy="2643204"/>
          </a:xfrm>
          <a:prstGeom prst="rightArrow">
            <a:avLst/>
          </a:prstGeom>
          <a:solidFill>
            <a:schemeClr val="bg1"/>
          </a:solidFill>
          <a:ln w="28575">
            <a:solidFill>
              <a:srgbClr val="2A93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826B8C3F-81EB-4994-953E-2DB84FD83931}"/>
              </a:ext>
            </a:extLst>
          </p:cNvPr>
          <p:cNvGrpSpPr/>
          <p:nvPr/>
        </p:nvGrpSpPr>
        <p:grpSpPr>
          <a:xfrm>
            <a:off x="3848795" y="2228488"/>
            <a:ext cx="1994447" cy="307777"/>
            <a:chOff x="3277353" y="6441626"/>
            <a:chExt cx="1994447" cy="307777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F07EF5EC-3351-466D-99E7-597E9EF90D6F}"/>
                </a:ext>
              </a:extLst>
            </p:cNvPr>
            <p:cNvSpPr txBox="1"/>
            <p:nvPr/>
          </p:nvSpPr>
          <p:spPr>
            <a:xfrm>
              <a:off x="3344028" y="6441626"/>
              <a:ext cx="192777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+mj-ea"/>
                </a:rPr>
                <a:t>Downloads </a:t>
              </a:r>
              <a:r>
                <a:rPr lang="ko-KR" altLang="en-US" sz="1400" dirty="0">
                  <a:latin typeface="+mj-ea"/>
                </a:rPr>
                <a:t>폴더 저장</a:t>
              </a:r>
            </a:p>
          </p:txBody>
        </p: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F9DC89CE-4E9A-4EC3-A94A-13ECB4EE8934}"/>
                </a:ext>
              </a:extLst>
            </p:cNvPr>
            <p:cNvSpPr/>
            <p:nvPr/>
          </p:nvSpPr>
          <p:spPr>
            <a:xfrm>
              <a:off x="3277353" y="6579112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59800389-41BE-44DB-945C-D4B0490A6931}"/>
              </a:ext>
            </a:extLst>
          </p:cNvPr>
          <p:cNvSpPr txBox="1"/>
          <p:nvPr/>
        </p:nvSpPr>
        <p:spPr>
          <a:xfrm>
            <a:off x="88412" y="1295409"/>
            <a:ext cx="2215158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6D874FA-1928-45B1-A916-E4E8E574A955}"/>
              </a:ext>
            </a:extLst>
          </p:cNvPr>
          <p:cNvSpPr txBox="1"/>
          <p:nvPr/>
        </p:nvSpPr>
        <p:spPr>
          <a:xfrm>
            <a:off x="263158" y="3296098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3-4-10. </a:t>
            </a:r>
            <a:r>
              <a:rPr lang="ko-KR" altLang="en-US" sz="1200" b="1" dirty="0"/>
              <a:t>탄소발자국 계산기</a:t>
            </a:r>
          </a:p>
        </p:txBody>
      </p:sp>
    </p:spTree>
    <p:extLst>
      <p:ext uri="{BB962C8B-B14F-4D97-AF65-F5344CB8AC3E}">
        <p14:creationId xmlns:p14="http://schemas.microsoft.com/office/powerpoint/2010/main" val="11033499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2044149" cy="2893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3-3. URL Mapping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기술설명</a:t>
            </a:r>
            <a:endParaRPr lang="en-US" altLang="ko-KR" sz="16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3-5. DATA</a:t>
            </a:r>
            <a:r>
              <a:rPr lang="ko-KR" altLang="en-US" b="1" dirty="0">
                <a:solidFill>
                  <a:schemeClr val="accent6"/>
                </a:solidFill>
              </a:rPr>
              <a:t>운용</a:t>
            </a:r>
            <a:endParaRPr lang="en-US" altLang="ko-KR" b="1" dirty="0">
              <a:solidFill>
                <a:schemeClr val="accent6"/>
              </a:solidFill>
            </a:endParaRPr>
          </a:p>
          <a:p>
            <a:r>
              <a:rPr lang="en-US" altLang="ko-KR" b="1" dirty="0">
                <a:solidFill>
                  <a:schemeClr val="accent6"/>
                </a:solidFill>
              </a:rPr>
              <a:t>       (</a:t>
            </a:r>
            <a:r>
              <a:rPr lang="en-US" altLang="ko-KR" b="1" dirty="0" err="1">
                <a:solidFill>
                  <a:schemeClr val="accent6"/>
                </a:solidFill>
              </a:rPr>
              <a:t>json</a:t>
            </a:r>
            <a:r>
              <a:rPr lang="en-US" altLang="ko-KR" b="1" dirty="0">
                <a:solidFill>
                  <a:schemeClr val="accent6"/>
                </a:solidFill>
              </a:rPr>
              <a:t>)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28255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DATA</a:t>
            </a:r>
            <a:r>
              <a:rPr lang="ko-KR" altLang="en-US" sz="2800" b="1" dirty="0"/>
              <a:t>운용</a:t>
            </a:r>
            <a:r>
              <a:rPr lang="en-US" altLang="ko-KR" sz="2800" b="1" dirty="0"/>
              <a:t>(</a:t>
            </a:r>
            <a:r>
              <a:rPr lang="en-US" altLang="ko-KR" sz="2800" b="1" dirty="0" err="1"/>
              <a:t>json</a:t>
            </a:r>
            <a:r>
              <a:rPr lang="en-US" altLang="ko-KR" sz="2800" b="1" dirty="0"/>
              <a:t>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96322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2044149" cy="2893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3-3. URL Mapping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기술설명</a:t>
            </a:r>
            <a:endParaRPr lang="en-US" altLang="ko-KR" sz="16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3-5. DATA</a:t>
            </a:r>
            <a:r>
              <a:rPr lang="ko-KR" altLang="en-US" b="1" dirty="0">
                <a:solidFill>
                  <a:schemeClr val="accent6"/>
                </a:solidFill>
              </a:rPr>
              <a:t>운용</a:t>
            </a:r>
            <a:endParaRPr lang="en-US" altLang="ko-KR" b="1" dirty="0">
              <a:solidFill>
                <a:schemeClr val="accent6"/>
              </a:solidFill>
            </a:endParaRPr>
          </a:p>
          <a:p>
            <a:r>
              <a:rPr lang="en-US" altLang="ko-KR" b="1" dirty="0">
                <a:solidFill>
                  <a:schemeClr val="accent6"/>
                </a:solidFill>
              </a:rPr>
              <a:t>       (</a:t>
            </a:r>
            <a:r>
              <a:rPr lang="en-US" altLang="ko-KR" b="1" dirty="0" err="1">
                <a:solidFill>
                  <a:schemeClr val="accent6"/>
                </a:solidFill>
              </a:rPr>
              <a:t>json</a:t>
            </a:r>
            <a:r>
              <a:rPr lang="en-US" altLang="ko-KR" b="1" dirty="0">
                <a:solidFill>
                  <a:schemeClr val="accent6"/>
                </a:solidFill>
              </a:rPr>
              <a:t>)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28255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DATA</a:t>
            </a:r>
            <a:r>
              <a:rPr lang="ko-KR" altLang="en-US" sz="2800" b="1" dirty="0"/>
              <a:t>운용</a:t>
            </a:r>
            <a:r>
              <a:rPr lang="en-US" altLang="ko-KR" sz="2800" b="1" dirty="0"/>
              <a:t>(</a:t>
            </a:r>
            <a:r>
              <a:rPr lang="en-US" altLang="ko-KR" sz="2800" b="1" dirty="0" err="1"/>
              <a:t>json</a:t>
            </a:r>
            <a:r>
              <a:rPr lang="en-US" altLang="ko-KR" sz="2800" b="1" dirty="0"/>
              <a:t>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16641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2044149" cy="2893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3-3. URL Mapping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기술설명</a:t>
            </a:r>
            <a:endParaRPr lang="en-US" altLang="ko-KR" sz="16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3-5. DATA</a:t>
            </a:r>
            <a:r>
              <a:rPr lang="ko-KR" altLang="en-US" b="1" dirty="0">
                <a:solidFill>
                  <a:schemeClr val="accent6"/>
                </a:solidFill>
              </a:rPr>
              <a:t>운용</a:t>
            </a:r>
            <a:endParaRPr lang="en-US" altLang="ko-KR" b="1" dirty="0">
              <a:solidFill>
                <a:schemeClr val="accent6"/>
              </a:solidFill>
            </a:endParaRPr>
          </a:p>
          <a:p>
            <a:r>
              <a:rPr lang="en-US" altLang="ko-KR" b="1" dirty="0">
                <a:solidFill>
                  <a:schemeClr val="accent6"/>
                </a:solidFill>
              </a:rPr>
              <a:t>       (</a:t>
            </a:r>
            <a:r>
              <a:rPr lang="en-US" altLang="ko-KR" b="1" dirty="0" err="1">
                <a:solidFill>
                  <a:schemeClr val="accent6"/>
                </a:solidFill>
              </a:rPr>
              <a:t>json</a:t>
            </a:r>
            <a:r>
              <a:rPr lang="en-US" altLang="ko-KR" b="1" dirty="0">
                <a:solidFill>
                  <a:schemeClr val="accent6"/>
                </a:solidFill>
              </a:rPr>
              <a:t>)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28255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DATA</a:t>
            </a:r>
            <a:r>
              <a:rPr lang="ko-KR" altLang="en-US" sz="2800" b="1" dirty="0"/>
              <a:t>운용</a:t>
            </a:r>
            <a:r>
              <a:rPr lang="en-US" altLang="ko-KR" sz="2800" b="1" dirty="0"/>
              <a:t>(</a:t>
            </a:r>
            <a:r>
              <a:rPr lang="en-US" altLang="ko-KR" sz="2800" b="1" dirty="0" err="1"/>
              <a:t>json</a:t>
            </a:r>
            <a:r>
              <a:rPr lang="en-US" altLang="ko-KR" sz="2800" b="1" dirty="0"/>
              <a:t>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67913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2044149" cy="2893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3-3. URL Mapping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기술설명</a:t>
            </a:r>
            <a:endParaRPr lang="en-US" altLang="ko-KR" sz="16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3-5. DATA</a:t>
            </a:r>
            <a:r>
              <a:rPr lang="ko-KR" altLang="en-US" b="1" dirty="0">
                <a:solidFill>
                  <a:schemeClr val="accent6"/>
                </a:solidFill>
              </a:rPr>
              <a:t>운용</a:t>
            </a:r>
            <a:endParaRPr lang="en-US" altLang="ko-KR" b="1" dirty="0">
              <a:solidFill>
                <a:schemeClr val="accent6"/>
              </a:solidFill>
            </a:endParaRPr>
          </a:p>
          <a:p>
            <a:r>
              <a:rPr lang="en-US" altLang="ko-KR" b="1" dirty="0">
                <a:solidFill>
                  <a:schemeClr val="accent6"/>
                </a:solidFill>
              </a:rPr>
              <a:t>       (</a:t>
            </a:r>
            <a:r>
              <a:rPr lang="en-US" altLang="ko-KR" b="1" dirty="0" err="1">
                <a:solidFill>
                  <a:schemeClr val="accent6"/>
                </a:solidFill>
              </a:rPr>
              <a:t>json</a:t>
            </a:r>
            <a:r>
              <a:rPr lang="en-US" altLang="ko-KR" b="1" dirty="0">
                <a:solidFill>
                  <a:schemeClr val="accent6"/>
                </a:solidFill>
              </a:rPr>
              <a:t>)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28255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DATA</a:t>
            </a:r>
            <a:r>
              <a:rPr lang="ko-KR" altLang="en-US" sz="2800" b="1" dirty="0"/>
              <a:t>운용</a:t>
            </a:r>
            <a:r>
              <a:rPr lang="en-US" altLang="ko-KR" sz="2800" b="1" dirty="0"/>
              <a:t>(</a:t>
            </a:r>
            <a:r>
              <a:rPr lang="en-US" altLang="ko-KR" sz="2800" b="1" dirty="0" err="1"/>
              <a:t>json</a:t>
            </a:r>
            <a:r>
              <a:rPr lang="en-US" altLang="ko-KR" sz="2800" b="1" dirty="0"/>
              <a:t>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44617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01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프로젝트개요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1694695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1-1. </a:t>
            </a:r>
            <a:r>
              <a:rPr lang="ko-KR" altLang="en-US" b="1" dirty="0">
                <a:solidFill>
                  <a:schemeClr val="accent6"/>
                </a:solidFill>
              </a:rPr>
              <a:t>개발동기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1-2.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기획의도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F5777ED1-9601-42AE-ABCA-660B780C48A8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개발동기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F5A90D-0D6A-4771-BF1B-E0D802908CBE}"/>
              </a:ext>
            </a:extLst>
          </p:cNvPr>
          <p:cNvSpPr txBox="1"/>
          <p:nvPr/>
        </p:nvSpPr>
        <p:spPr>
          <a:xfrm>
            <a:off x="2889738" y="1418492"/>
            <a:ext cx="41734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K</a:t>
            </a:r>
            <a:r>
              <a:rPr lang="ko-KR" altLang="en-US" dirty="0"/>
              <a:t>디지털 교육과정에서 배운 </a:t>
            </a:r>
            <a:r>
              <a:rPr lang="ko-KR" altLang="en-US" dirty="0" err="1"/>
              <a:t>리엑트</a:t>
            </a:r>
            <a:r>
              <a:rPr lang="ko-KR" altLang="en-US" dirty="0"/>
              <a:t> 기반의 웹서비스를 구축 </a:t>
            </a:r>
            <a:r>
              <a:rPr lang="ko-KR" altLang="en-US" dirty="0" err="1"/>
              <a:t>프론트엔드</a:t>
            </a:r>
            <a:r>
              <a:rPr lang="ko-KR" altLang="en-US" dirty="0"/>
              <a:t> 범주의 기본 기능을 구현 하고 사용자관점에 맞춘 </a:t>
            </a:r>
            <a:r>
              <a:rPr lang="en-US" altLang="ko-KR" dirty="0"/>
              <a:t>UI/UX</a:t>
            </a:r>
            <a:r>
              <a:rPr lang="ko-KR" altLang="en-US" dirty="0"/>
              <a:t>를 제공 하고자 했다 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D1A0358-18D2-26D8-143A-384F914A0FD5}"/>
              </a:ext>
            </a:extLst>
          </p:cNvPr>
          <p:cNvSpPr txBox="1"/>
          <p:nvPr/>
        </p:nvSpPr>
        <p:spPr>
          <a:xfrm>
            <a:off x="2889737" y="3038851"/>
            <a:ext cx="6179609" cy="1285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0" i="0" dirty="0" err="1">
                <a:solidFill>
                  <a:srgbClr val="0D0D0D"/>
                </a:solidFill>
                <a:effectLst/>
                <a:latin typeface="Söhne"/>
              </a:rPr>
              <a:t>리액트를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 활용한 라우팅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상태 관리 등의 기능 구현과 </a:t>
            </a:r>
            <a:endParaRPr lang="en-US" altLang="ko-KR" b="0" i="0" dirty="0">
              <a:solidFill>
                <a:srgbClr val="0D0D0D"/>
              </a:solidFill>
              <a:effectLst/>
              <a:latin typeface="Söhne"/>
            </a:endParaRPr>
          </a:p>
          <a:p>
            <a:pPr>
              <a:lnSpc>
                <a:spcPct val="150000"/>
              </a:lnSpc>
            </a:pP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사용자들의 직관적이고 편리한 경험을 위한 </a:t>
            </a:r>
            <a:endParaRPr lang="en-US" altLang="ko-KR" dirty="0">
              <a:solidFill>
                <a:srgbClr val="0D0D0D"/>
              </a:solidFill>
              <a:latin typeface="Söhne"/>
            </a:endParaRPr>
          </a:p>
          <a:p>
            <a:pPr>
              <a:lnSpc>
                <a:spcPct val="150000"/>
              </a:lnSpc>
            </a:pPr>
            <a:r>
              <a:rPr lang="en" altLang="ko-KR" b="0" i="0" dirty="0">
                <a:solidFill>
                  <a:srgbClr val="0D0D0D"/>
                </a:solidFill>
                <a:effectLst/>
                <a:latin typeface="Söhne"/>
              </a:rPr>
              <a:t>UI/UX 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제공을 목표로 함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7604079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2044149" cy="2893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3-3. URL Mapping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기술설명</a:t>
            </a:r>
            <a:endParaRPr lang="en-US" altLang="ko-KR" sz="16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3-5. DATA</a:t>
            </a:r>
            <a:r>
              <a:rPr lang="ko-KR" altLang="en-US" b="1" dirty="0">
                <a:solidFill>
                  <a:schemeClr val="accent6"/>
                </a:solidFill>
              </a:rPr>
              <a:t>운용</a:t>
            </a:r>
            <a:endParaRPr lang="en-US" altLang="ko-KR" b="1" dirty="0">
              <a:solidFill>
                <a:schemeClr val="accent6"/>
              </a:solidFill>
            </a:endParaRPr>
          </a:p>
          <a:p>
            <a:r>
              <a:rPr lang="en-US" altLang="ko-KR" b="1" dirty="0">
                <a:solidFill>
                  <a:schemeClr val="accent6"/>
                </a:solidFill>
              </a:rPr>
              <a:t>       (</a:t>
            </a:r>
            <a:r>
              <a:rPr lang="en-US" altLang="ko-KR" b="1" dirty="0" err="1">
                <a:solidFill>
                  <a:schemeClr val="accent6"/>
                </a:solidFill>
              </a:rPr>
              <a:t>json</a:t>
            </a:r>
            <a:r>
              <a:rPr lang="en-US" altLang="ko-KR" b="1" dirty="0">
                <a:solidFill>
                  <a:schemeClr val="accent6"/>
                </a:solidFill>
              </a:rPr>
              <a:t>)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28255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DATA</a:t>
            </a:r>
            <a:r>
              <a:rPr lang="ko-KR" altLang="en-US" sz="2800" b="1" dirty="0"/>
              <a:t>운용</a:t>
            </a:r>
            <a:r>
              <a:rPr lang="en-US" altLang="ko-KR" sz="2800" b="1" dirty="0"/>
              <a:t>(</a:t>
            </a:r>
            <a:r>
              <a:rPr lang="en-US" altLang="ko-KR" sz="2800" b="1" dirty="0" err="1"/>
              <a:t>json</a:t>
            </a:r>
            <a:r>
              <a:rPr lang="en-US" altLang="ko-KR" sz="2800" b="1" dirty="0"/>
              <a:t>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558967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2044149" cy="2893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3-3. URL Mapping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기술설명</a:t>
            </a:r>
            <a:endParaRPr lang="en-US" altLang="ko-KR" sz="16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3-5. DATA</a:t>
            </a:r>
            <a:r>
              <a:rPr lang="ko-KR" altLang="en-US" b="1" dirty="0">
                <a:solidFill>
                  <a:schemeClr val="accent6"/>
                </a:solidFill>
              </a:rPr>
              <a:t>운용</a:t>
            </a:r>
            <a:endParaRPr lang="en-US" altLang="ko-KR" b="1" dirty="0">
              <a:solidFill>
                <a:schemeClr val="accent6"/>
              </a:solidFill>
            </a:endParaRPr>
          </a:p>
          <a:p>
            <a:r>
              <a:rPr lang="en-US" altLang="ko-KR" b="1" dirty="0">
                <a:solidFill>
                  <a:schemeClr val="accent6"/>
                </a:solidFill>
              </a:rPr>
              <a:t>       (</a:t>
            </a:r>
            <a:r>
              <a:rPr lang="en-US" altLang="ko-KR" b="1" dirty="0" err="1">
                <a:solidFill>
                  <a:schemeClr val="accent6"/>
                </a:solidFill>
              </a:rPr>
              <a:t>json</a:t>
            </a:r>
            <a:r>
              <a:rPr lang="en-US" altLang="ko-KR" b="1" dirty="0">
                <a:solidFill>
                  <a:schemeClr val="accent6"/>
                </a:solidFill>
              </a:rPr>
              <a:t>)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28255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DATA</a:t>
            </a:r>
            <a:r>
              <a:rPr lang="ko-KR" altLang="en-US" sz="2800" b="1" dirty="0"/>
              <a:t>운용</a:t>
            </a:r>
            <a:r>
              <a:rPr lang="en-US" altLang="ko-KR" sz="2800" b="1" dirty="0"/>
              <a:t>(</a:t>
            </a:r>
            <a:r>
              <a:rPr lang="en-US" altLang="ko-KR" sz="2800" b="1" dirty="0" err="1"/>
              <a:t>json</a:t>
            </a:r>
            <a:r>
              <a:rPr lang="en-US" altLang="ko-KR" sz="2800" b="1" dirty="0"/>
              <a:t>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69226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AAD38BA3-AE2F-40F0-B92B-40A99992E74F}"/>
              </a:ext>
            </a:extLst>
          </p:cNvPr>
          <p:cNvGrpSpPr/>
          <p:nvPr/>
        </p:nvGrpSpPr>
        <p:grpSpPr>
          <a:xfrm>
            <a:off x="2316440" y="2321004"/>
            <a:ext cx="7473358" cy="2215991"/>
            <a:chOff x="1683324" y="2321002"/>
            <a:chExt cx="7473358" cy="221599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3BF87FC-9FFA-471F-A911-F1DE3270F70D}"/>
                </a:ext>
              </a:extLst>
            </p:cNvPr>
            <p:cNvSpPr txBox="1"/>
            <p:nvPr/>
          </p:nvSpPr>
          <p:spPr>
            <a:xfrm>
              <a:off x="1683324" y="2321002"/>
              <a:ext cx="1814920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38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04</a:t>
              </a:r>
              <a:endParaRPr lang="ko-KR" altLang="en-US" sz="13800" b="1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339C1A3-37BC-4F3D-A861-A379B8E89111}"/>
                </a:ext>
              </a:extLst>
            </p:cNvPr>
            <p:cNvCxnSpPr>
              <a:cxnSpLocks/>
            </p:cNvCxnSpPr>
            <p:nvPr/>
          </p:nvCxnSpPr>
          <p:spPr>
            <a:xfrm>
              <a:off x="3528701" y="2444750"/>
              <a:ext cx="0" cy="196850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A202084A-FF75-4019-ACA0-7D4510A0DD3F}"/>
                </a:ext>
              </a:extLst>
            </p:cNvPr>
            <p:cNvCxnSpPr>
              <a:cxnSpLocks/>
            </p:cNvCxnSpPr>
            <p:nvPr/>
          </p:nvCxnSpPr>
          <p:spPr>
            <a:xfrm>
              <a:off x="6626021" y="2444750"/>
              <a:ext cx="0" cy="1968500"/>
            </a:xfrm>
            <a:prstGeom prst="line">
              <a:avLst/>
            </a:prstGeom>
            <a:ln w="76200"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3E05598-75C0-4443-9C13-669B46829FB6}"/>
                </a:ext>
              </a:extLst>
            </p:cNvPr>
            <p:cNvSpPr txBox="1"/>
            <p:nvPr/>
          </p:nvSpPr>
          <p:spPr>
            <a:xfrm>
              <a:off x="3753922" y="3013500"/>
              <a:ext cx="264687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b="1" dirty="0">
                  <a:solidFill>
                    <a:schemeClr val="bg1"/>
                  </a:solidFill>
                </a:rPr>
                <a:t>진행프로세스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FB01D92-A3EA-41BD-8AF2-E1ECAD13B8B2}"/>
                </a:ext>
              </a:extLst>
            </p:cNvPr>
            <p:cNvSpPr txBox="1"/>
            <p:nvPr/>
          </p:nvSpPr>
          <p:spPr>
            <a:xfrm>
              <a:off x="6851243" y="3017102"/>
              <a:ext cx="230543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altLang="ko-KR" sz="2400" b="1" dirty="0">
                  <a:solidFill>
                    <a:schemeClr val="bg1"/>
                  </a:solidFill>
                </a:rPr>
                <a:t>4-1. </a:t>
              </a:r>
              <a:r>
                <a:rPr lang="ko-KR" altLang="en-US" sz="2400" b="1" dirty="0">
                  <a:solidFill>
                    <a:schemeClr val="bg1"/>
                  </a:solidFill>
                </a:rPr>
                <a:t>개발 일정</a:t>
              </a:r>
              <a:endParaRPr lang="en-US" altLang="ko-KR" sz="2400" b="1" dirty="0">
                <a:solidFill>
                  <a:schemeClr val="bg1"/>
                </a:solidFill>
              </a:endParaRPr>
            </a:p>
            <a:p>
              <a:r>
                <a:rPr lang="en-US" altLang="ko-KR" sz="2400" b="1" dirty="0">
                  <a:solidFill>
                    <a:schemeClr val="bg1"/>
                  </a:solidFill>
                </a:rPr>
                <a:t> 4-2. </a:t>
              </a:r>
              <a:r>
                <a:rPr lang="ko-KR" altLang="en-US" sz="2400" b="1" dirty="0">
                  <a:solidFill>
                    <a:schemeClr val="bg1"/>
                  </a:solidFill>
                </a:rPr>
                <a:t>마치며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0978861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04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진행프로세스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1861407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000" b="1" dirty="0">
                <a:solidFill>
                  <a:schemeClr val="accent6"/>
                </a:solidFill>
              </a:rPr>
              <a:t> </a:t>
            </a:r>
            <a:r>
              <a:rPr lang="en-US" altLang="ko-KR" sz="2000" b="1" dirty="0">
                <a:solidFill>
                  <a:schemeClr val="accent6"/>
                </a:solidFill>
              </a:rPr>
              <a:t>4-1. </a:t>
            </a:r>
            <a:r>
              <a:rPr lang="ko-KR" altLang="en-US" sz="2000" b="1" dirty="0">
                <a:solidFill>
                  <a:schemeClr val="accent6"/>
                </a:solidFill>
              </a:rPr>
              <a:t>개발일정</a:t>
            </a:r>
          </a:p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b="1" dirty="0">
                <a:solidFill>
                  <a:schemeClr val="bg1">
                    <a:lumMod val="65000"/>
                  </a:schemeClr>
                </a:solidFill>
              </a:rPr>
              <a:t>4-2. </a:t>
            </a:r>
            <a:r>
              <a:rPr lang="ko-KR" altLang="en-US" b="1" dirty="0">
                <a:solidFill>
                  <a:schemeClr val="bg1">
                    <a:lumMod val="65000"/>
                  </a:schemeClr>
                </a:solidFill>
              </a:rPr>
              <a:t>마치며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개발일정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3652AAFF-DFCC-4C19-ADDB-95E321656885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557854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04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진행프로세스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1694695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b="1" dirty="0">
                <a:solidFill>
                  <a:schemeClr val="bg1">
                    <a:lumMod val="65000"/>
                  </a:schemeClr>
                </a:solidFill>
              </a:rPr>
              <a:t>4-1. </a:t>
            </a:r>
            <a:r>
              <a:rPr lang="ko-KR" altLang="en-US" b="1" dirty="0">
                <a:solidFill>
                  <a:schemeClr val="bg1">
                    <a:lumMod val="65000"/>
                  </a:schemeClr>
                </a:solidFill>
              </a:rPr>
              <a:t>개발일정</a:t>
            </a:r>
          </a:p>
          <a:p>
            <a:pPr>
              <a:lnSpc>
                <a:spcPct val="200000"/>
              </a:lnSpc>
            </a:pPr>
            <a:r>
              <a:rPr lang="ko-KR" altLang="en-US" sz="2000" b="1" dirty="0">
                <a:solidFill>
                  <a:schemeClr val="accent6"/>
                </a:solidFill>
              </a:rPr>
              <a:t> </a:t>
            </a:r>
            <a:r>
              <a:rPr lang="en-US" altLang="ko-KR" sz="2000" b="1" dirty="0">
                <a:solidFill>
                  <a:schemeClr val="accent6"/>
                </a:solidFill>
              </a:rPr>
              <a:t>4-2. </a:t>
            </a:r>
            <a:r>
              <a:rPr lang="ko-KR" altLang="en-US" sz="2000" b="1" dirty="0">
                <a:solidFill>
                  <a:schemeClr val="accent6"/>
                </a:solidFill>
              </a:rPr>
              <a:t>마치며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개발일정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3652AAFF-DFCC-4C19-ADDB-95E321656885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81397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01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프로젝트개요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1694695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1-1.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개발동기</a:t>
            </a:r>
            <a:endParaRPr lang="en-US" altLang="ko-KR" sz="16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1-2. </a:t>
            </a:r>
            <a:r>
              <a:rPr lang="ko-KR" altLang="en-US" b="1" dirty="0">
                <a:solidFill>
                  <a:schemeClr val="accent6"/>
                </a:solidFill>
              </a:rPr>
              <a:t>기획의도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F5777ED1-9601-42AE-ABCA-660B780C48A8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기획의도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E8769C-4B8B-DD63-7FB5-D8B4E46F2C17}"/>
              </a:ext>
            </a:extLst>
          </p:cNvPr>
          <p:cNvSpPr txBox="1"/>
          <p:nvPr/>
        </p:nvSpPr>
        <p:spPr>
          <a:xfrm>
            <a:off x="2646979" y="1425732"/>
            <a:ext cx="5460149" cy="8781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탄소 중립 가치를 공유하는 환경 캠페인 플랫폼으로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함께 참여하고 공유하는 문화 조성을 목표로 함</a:t>
            </a:r>
            <a:endParaRPr kumimoji="1"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5DC6EF-2073-9BE6-B0DD-7FEF0D3EB1E6}"/>
              </a:ext>
            </a:extLst>
          </p:cNvPr>
          <p:cNvSpPr txBox="1"/>
          <p:nvPr/>
        </p:nvSpPr>
        <p:spPr>
          <a:xfrm>
            <a:off x="2646979" y="2635323"/>
            <a:ext cx="7816563" cy="17091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캠페인을 장려하고 사람들 간의 소통과 만남을 도모하는 역할 수행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개인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,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 기업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,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 단체 등 모든 사용자가 손쉽게 캠페인을 공유하고 </a:t>
            </a:r>
            <a:endParaRPr lang="en-US" altLang="ko-KR" b="0" i="0" dirty="0">
              <a:solidFill>
                <a:srgbClr val="0D0D0D"/>
              </a:solidFill>
              <a:effectLst/>
              <a:latin typeface="Söhne"/>
            </a:endParaRPr>
          </a:p>
          <a:p>
            <a:pPr>
              <a:lnSpc>
                <a:spcPct val="150000"/>
              </a:lnSpc>
            </a:pP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만들 수 있도록 플랫폼을 구축하며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개인의 활동이 탄소 중립에 미치는 영향을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latin typeface="Söhne"/>
              </a:rPr>
              <a:t>시각화하여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 자발적인 참여를 유도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39580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AAD38BA3-AE2F-40F0-B92B-40A99992E74F}"/>
              </a:ext>
            </a:extLst>
          </p:cNvPr>
          <p:cNvGrpSpPr/>
          <p:nvPr/>
        </p:nvGrpSpPr>
        <p:grpSpPr>
          <a:xfrm>
            <a:off x="2328463" y="2321004"/>
            <a:ext cx="7461335" cy="2215991"/>
            <a:chOff x="1695347" y="2321002"/>
            <a:chExt cx="7461335" cy="221599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3BF87FC-9FFA-471F-A911-F1DE3270F70D}"/>
                </a:ext>
              </a:extLst>
            </p:cNvPr>
            <p:cNvSpPr txBox="1"/>
            <p:nvPr/>
          </p:nvSpPr>
          <p:spPr>
            <a:xfrm>
              <a:off x="1695347" y="2321002"/>
              <a:ext cx="1790875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38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02</a:t>
              </a:r>
              <a:endParaRPr lang="ko-KR" altLang="en-US" sz="13800" b="1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339C1A3-37BC-4F3D-A861-A379B8E89111}"/>
                </a:ext>
              </a:extLst>
            </p:cNvPr>
            <p:cNvCxnSpPr>
              <a:cxnSpLocks/>
            </p:cNvCxnSpPr>
            <p:nvPr/>
          </p:nvCxnSpPr>
          <p:spPr>
            <a:xfrm>
              <a:off x="3528701" y="2444750"/>
              <a:ext cx="0" cy="196850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A202084A-FF75-4019-ACA0-7D4510A0DD3F}"/>
                </a:ext>
              </a:extLst>
            </p:cNvPr>
            <p:cNvCxnSpPr>
              <a:cxnSpLocks/>
            </p:cNvCxnSpPr>
            <p:nvPr/>
          </p:nvCxnSpPr>
          <p:spPr>
            <a:xfrm>
              <a:off x="6626021" y="2444750"/>
              <a:ext cx="0" cy="1968500"/>
            </a:xfrm>
            <a:prstGeom prst="line">
              <a:avLst/>
            </a:prstGeom>
            <a:ln w="76200"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3E05598-75C0-4443-9C13-669B46829FB6}"/>
                </a:ext>
              </a:extLst>
            </p:cNvPr>
            <p:cNvSpPr txBox="1"/>
            <p:nvPr/>
          </p:nvSpPr>
          <p:spPr>
            <a:xfrm>
              <a:off x="3753922" y="3013500"/>
              <a:ext cx="264687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b="1" dirty="0">
                  <a:solidFill>
                    <a:schemeClr val="bg1"/>
                  </a:solidFill>
                </a:rPr>
                <a:t>프로젝트소개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FB01D92-A3EA-41BD-8AF2-E1ECAD13B8B2}"/>
                </a:ext>
              </a:extLst>
            </p:cNvPr>
            <p:cNvSpPr txBox="1"/>
            <p:nvPr/>
          </p:nvSpPr>
          <p:spPr>
            <a:xfrm>
              <a:off x="6851243" y="3013498"/>
              <a:ext cx="230543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altLang="ko-KR" sz="2400" b="1" dirty="0">
                  <a:solidFill>
                    <a:schemeClr val="bg1"/>
                  </a:solidFill>
                </a:rPr>
                <a:t>2-1. </a:t>
              </a:r>
              <a:r>
                <a:rPr lang="ko-KR" altLang="en-US" sz="2400" b="1" dirty="0">
                  <a:solidFill>
                    <a:schemeClr val="bg1"/>
                  </a:solidFill>
                </a:rPr>
                <a:t>팀원 소개</a:t>
              </a:r>
              <a:endParaRPr lang="en-US" altLang="ko-KR" sz="2400" b="1" dirty="0">
                <a:solidFill>
                  <a:schemeClr val="bg1"/>
                </a:solidFill>
              </a:endParaRPr>
            </a:p>
            <a:p>
              <a:r>
                <a:rPr lang="en-US" altLang="ko-KR" sz="2400" b="1" dirty="0">
                  <a:solidFill>
                    <a:schemeClr val="bg1"/>
                  </a:solidFill>
                </a:rPr>
                <a:t> 2-2. </a:t>
              </a:r>
              <a:r>
                <a:rPr lang="ko-KR" altLang="en-US" sz="2400" b="1" dirty="0">
                  <a:solidFill>
                    <a:schemeClr val="bg1"/>
                  </a:solidFill>
                </a:rPr>
                <a:t>기술 스택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324629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02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프로젝트소개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1694695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2-1. </a:t>
            </a:r>
            <a:r>
              <a:rPr lang="ko-KR" altLang="en-US" b="1" dirty="0">
                <a:solidFill>
                  <a:schemeClr val="accent6"/>
                </a:solidFill>
              </a:rPr>
              <a:t>팀원소개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2-2. </a:t>
            </a:r>
            <a:r>
              <a:rPr lang="ko-KR" altLang="en-US" sz="1600" b="1" dirty="0" err="1">
                <a:solidFill>
                  <a:schemeClr val="bg1">
                    <a:lumMod val="65000"/>
                  </a:schemeClr>
                </a:solidFill>
              </a:rPr>
              <a:t>기술스택</a:t>
            </a:r>
            <a:endParaRPr lang="ko-KR" altLang="en-US" sz="1600" b="1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팀원소개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C3B8E547-4304-40F2-848A-9CF57264BC01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0E2F7D48-BB6E-4DFD-8E7C-5171F05B1E7F}"/>
              </a:ext>
            </a:extLst>
          </p:cNvPr>
          <p:cNvSpPr/>
          <p:nvPr/>
        </p:nvSpPr>
        <p:spPr>
          <a:xfrm>
            <a:off x="3388117" y="2086708"/>
            <a:ext cx="2077000" cy="3540359"/>
          </a:xfrm>
          <a:prstGeom prst="roundRect">
            <a:avLst/>
          </a:prstGeom>
          <a:solidFill>
            <a:srgbClr val="2A93F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BB8D3EDF-7892-4AFD-9395-85D997472343}"/>
              </a:ext>
            </a:extLst>
          </p:cNvPr>
          <p:cNvCxnSpPr/>
          <p:nvPr/>
        </p:nvCxnSpPr>
        <p:spPr>
          <a:xfrm>
            <a:off x="3752540" y="3856887"/>
            <a:ext cx="1348154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타원 7">
            <a:extLst>
              <a:ext uri="{FF2B5EF4-FFF2-40B4-BE49-F238E27FC236}">
                <a16:creationId xmlns:a16="http://schemas.microsoft.com/office/drawing/2014/main" id="{BB903DA8-5558-4924-84A3-DDA73CF18416}"/>
              </a:ext>
            </a:extLst>
          </p:cNvPr>
          <p:cNvSpPr/>
          <p:nvPr/>
        </p:nvSpPr>
        <p:spPr>
          <a:xfrm>
            <a:off x="3752540" y="2340125"/>
            <a:ext cx="1348154" cy="134815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1A72643-C21B-4742-99CF-087408887D7B}"/>
              </a:ext>
            </a:extLst>
          </p:cNvPr>
          <p:cNvSpPr txBox="1"/>
          <p:nvPr/>
        </p:nvSpPr>
        <p:spPr>
          <a:xfrm>
            <a:off x="3988036" y="402549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상호형</a:t>
            </a: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0D1B6963-201D-4C18-AB0C-AD7564C8148A}"/>
              </a:ext>
            </a:extLst>
          </p:cNvPr>
          <p:cNvSpPr/>
          <p:nvPr/>
        </p:nvSpPr>
        <p:spPr>
          <a:xfrm>
            <a:off x="3803923" y="2391508"/>
            <a:ext cx="1245388" cy="124538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C4CC67D-46B0-4C08-BA05-92977822DEF3}"/>
              </a:ext>
            </a:extLst>
          </p:cNvPr>
          <p:cNvSpPr txBox="1"/>
          <p:nvPr/>
        </p:nvSpPr>
        <p:spPr>
          <a:xfrm>
            <a:off x="3559508" y="4456950"/>
            <a:ext cx="173421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내용 입력작성작성작성</a:t>
            </a:r>
            <a:endParaRPr lang="en-US" altLang="ko-KR" sz="1100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r>
              <a:rPr lang="ko-KR" altLang="en-US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내용 입력</a:t>
            </a:r>
            <a:endParaRPr lang="en-US" altLang="ko-KR" sz="1100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r>
              <a:rPr lang="ko-KR" altLang="en-US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내용 입력</a:t>
            </a:r>
            <a:endParaRPr lang="en-US" altLang="ko-KR" sz="1100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r>
              <a:rPr lang="ko-KR" altLang="en-US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내용 입력</a:t>
            </a:r>
            <a:endParaRPr lang="en-US" altLang="ko-KR" sz="1100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31DA8C5D-E676-4FF1-BFEA-A4969A22E1AF}"/>
              </a:ext>
            </a:extLst>
          </p:cNvPr>
          <p:cNvSpPr/>
          <p:nvPr/>
        </p:nvSpPr>
        <p:spPr>
          <a:xfrm>
            <a:off x="6049256" y="2139462"/>
            <a:ext cx="2077000" cy="3540359"/>
          </a:xfrm>
          <a:prstGeom prst="roundRect">
            <a:avLst/>
          </a:prstGeom>
          <a:solidFill>
            <a:srgbClr val="0070C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0E605687-1C87-4AE7-840E-FECF9578A86D}"/>
              </a:ext>
            </a:extLst>
          </p:cNvPr>
          <p:cNvCxnSpPr/>
          <p:nvPr/>
        </p:nvCxnSpPr>
        <p:spPr>
          <a:xfrm>
            <a:off x="6413679" y="3909641"/>
            <a:ext cx="1348154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타원 23">
            <a:extLst>
              <a:ext uri="{FF2B5EF4-FFF2-40B4-BE49-F238E27FC236}">
                <a16:creationId xmlns:a16="http://schemas.microsoft.com/office/drawing/2014/main" id="{08F54960-29C6-4CBF-ACEF-F5467FB52074}"/>
              </a:ext>
            </a:extLst>
          </p:cNvPr>
          <p:cNvSpPr/>
          <p:nvPr/>
        </p:nvSpPr>
        <p:spPr>
          <a:xfrm>
            <a:off x="6413679" y="2392879"/>
            <a:ext cx="1348154" cy="134815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DC4C44A-F6B4-4AE6-BCFF-EFE302008CC6}"/>
              </a:ext>
            </a:extLst>
          </p:cNvPr>
          <p:cNvSpPr txBox="1"/>
          <p:nvPr/>
        </p:nvSpPr>
        <p:spPr>
          <a:xfrm>
            <a:off x="6649175" y="407825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김지수</a:t>
            </a: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7D69AD47-AF2F-4BB5-A295-2011BF96D6D2}"/>
              </a:ext>
            </a:extLst>
          </p:cNvPr>
          <p:cNvSpPr/>
          <p:nvPr/>
        </p:nvSpPr>
        <p:spPr>
          <a:xfrm>
            <a:off x="6465062" y="2444262"/>
            <a:ext cx="1245388" cy="124538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8270EE9-560D-444A-9BF2-D6EA087546CA}"/>
              </a:ext>
            </a:extLst>
          </p:cNvPr>
          <p:cNvSpPr txBox="1"/>
          <p:nvPr/>
        </p:nvSpPr>
        <p:spPr>
          <a:xfrm>
            <a:off x="6173754" y="4440683"/>
            <a:ext cx="1889823" cy="1075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캠페인 화면 레이아웃 구성</a:t>
            </a:r>
            <a:endParaRPr lang="en-US" altLang="ko-KR" sz="1100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캠페인 </a:t>
            </a:r>
            <a:r>
              <a:rPr lang="en-US" altLang="ko-KR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CRUD</a:t>
            </a:r>
          </a:p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댓글 </a:t>
            </a:r>
            <a:r>
              <a:rPr lang="en-US" altLang="ko-KR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CRD</a:t>
            </a:r>
          </a:p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검색 및 </a:t>
            </a:r>
            <a:r>
              <a:rPr lang="ko-KR" altLang="en-US" sz="1100" dirty="0" err="1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페이징</a:t>
            </a:r>
            <a:r>
              <a:rPr lang="ko-KR" altLang="en-US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기능</a:t>
            </a:r>
            <a:endParaRPr lang="en-US" altLang="ko-KR" sz="1100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67E0591E-D14F-472E-B4A0-7DC7FB638BED}"/>
              </a:ext>
            </a:extLst>
          </p:cNvPr>
          <p:cNvSpPr/>
          <p:nvPr/>
        </p:nvSpPr>
        <p:spPr>
          <a:xfrm>
            <a:off x="8710394" y="2139462"/>
            <a:ext cx="2077000" cy="3540359"/>
          </a:xfrm>
          <a:prstGeom prst="roundRect">
            <a:avLst/>
          </a:prstGeom>
          <a:solidFill>
            <a:srgbClr val="00549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A54E3B7B-A1BA-4D03-AA24-6F6D90EBC227}"/>
              </a:ext>
            </a:extLst>
          </p:cNvPr>
          <p:cNvCxnSpPr/>
          <p:nvPr/>
        </p:nvCxnSpPr>
        <p:spPr>
          <a:xfrm>
            <a:off x="9074817" y="3909641"/>
            <a:ext cx="1348154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타원 30">
            <a:extLst>
              <a:ext uri="{FF2B5EF4-FFF2-40B4-BE49-F238E27FC236}">
                <a16:creationId xmlns:a16="http://schemas.microsoft.com/office/drawing/2014/main" id="{B180A538-A9C8-49EB-8841-77D57CFBFB37}"/>
              </a:ext>
            </a:extLst>
          </p:cNvPr>
          <p:cNvSpPr/>
          <p:nvPr/>
        </p:nvSpPr>
        <p:spPr>
          <a:xfrm>
            <a:off x="9074817" y="2392879"/>
            <a:ext cx="1348154" cy="134815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F1AD272-5EE6-4481-8AF8-F5E1187033E2}"/>
              </a:ext>
            </a:extLst>
          </p:cNvPr>
          <p:cNvSpPr txBox="1"/>
          <p:nvPr/>
        </p:nvSpPr>
        <p:spPr>
          <a:xfrm>
            <a:off x="9310313" y="407825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김민호</a:t>
            </a: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9D13C1BD-85C6-4C26-A958-613164469C83}"/>
              </a:ext>
            </a:extLst>
          </p:cNvPr>
          <p:cNvSpPr/>
          <p:nvPr/>
        </p:nvSpPr>
        <p:spPr>
          <a:xfrm>
            <a:off x="9126200" y="2444262"/>
            <a:ext cx="1245388" cy="124538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0BA5959-7ECE-4BF7-B7E4-B8421FD43628}"/>
              </a:ext>
            </a:extLst>
          </p:cNvPr>
          <p:cNvSpPr txBox="1"/>
          <p:nvPr/>
        </p:nvSpPr>
        <p:spPr>
          <a:xfrm>
            <a:off x="8881785" y="4509704"/>
            <a:ext cx="173421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내용 입력작성작성작성</a:t>
            </a:r>
            <a:endParaRPr lang="en-US" altLang="ko-KR" sz="1100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r>
              <a:rPr lang="ko-KR" altLang="en-US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내용 입력</a:t>
            </a:r>
            <a:endParaRPr lang="en-US" altLang="ko-KR" sz="1100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r>
              <a:rPr lang="ko-KR" altLang="en-US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내용 입력</a:t>
            </a:r>
            <a:endParaRPr lang="en-US" altLang="ko-KR" sz="1100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r>
              <a:rPr lang="ko-KR" altLang="en-US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내용 입력</a:t>
            </a:r>
            <a:endParaRPr lang="en-US" altLang="ko-KR" sz="1100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504761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02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프로젝트소개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169469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2-1.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팀원소개</a:t>
            </a:r>
          </a:p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2-2. </a:t>
            </a:r>
            <a:r>
              <a:rPr lang="ko-KR" altLang="en-US" b="1" dirty="0" err="1">
                <a:solidFill>
                  <a:schemeClr val="accent6"/>
                </a:solidFill>
              </a:rPr>
              <a:t>기술스택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 err="1"/>
              <a:t>기술스택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C3B8E547-4304-40F2-848A-9CF57264BC01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7CE02EC8-0D28-46DF-8ADE-EA3884FC2D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6555" y="1295408"/>
            <a:ext cx="8875326" cy="5009801"/>
          </a:xfrm>
          <a:prstGeom prst="rect">
            <a:avLst/>
          </a:prstGeom>
        </p:spPr>
      </p:pic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CBED3013-3CB4-4523-9B12-7E49CA49CA2A}"/>
              </a:ext>
            </a:extLst>
          </p:cNvPr>
          <p:cNvSpPr/>
          <p:nvPr/>
        </p:nvSpPr>
        <p:spPr>
          <a:xfrm>
            <a:off x="10573128" y="2258750"/>
            <a:ext cx="1530453" cy="41541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F9ED890-8D96-4102-9307-36480CAFCB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5786" y="1438366"/>
            <a:ext cx="8329689" cy="4723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4574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AAD38BA3-AE2F-40F0-B92B-40A99992E74F}"/>
              </a:ext>
            </a:extLst>
          </p:cNvPr>
          <p:cNvGrpSpPr/>
          <p:nvPr/>
        </p:nvGrpSpPr>
        <p:grpSpPr>
          <a:xfrm>
            <a:off x="2311631" y="2321004"/>
            <a:ext cx="8403997" cy="2215991"/>
            <a:chOff x="1678515" y="2321002"/>
            <a:chExt cx="8403997" cy="221599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3BF87FC-9FFA-471F-A911-F1DE3270F70D}"/>
                </a:ext>
              </a:extLst>
            </p:cNvPr>
            <p:cNvSpPr txBox="1"/>
            <p:nvPr/>
          </p:nvSpPr>
          <p:spPr>
            <a:xfrm>
              <a:off x="1678515" y="2321002"/>
              <a:ext cx="1824538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38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03</a:t>
              </a:r>
              <a:endParaRPr lang="ko-KR" altLang="en-US" sz="13800" b="1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339C1A3-37BC-4F3D-A861-A379B8E89111}"/>
                </a:ext>
              </a:extLst>
            </p:cNvPr>
            <p:cNvCxnSpPr>
              <a:cxnSpLocks/>
            </p:cNvCxnSpPr>
            <p:nvPr/>
          </p:nvCxnSpPr>
          <p:spPr>
            <a:xfrm>
              <a:off x="3528701" y="2444750"/>
              <a:ext cx="0" cy="196850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A202084A-FF75-4019-ACA0-7D4510A0DD3F}"/>
                </a:ext>
              </a:extLst>
            </p:cNvPr>
            <p:cNvCxnSpPr>
              <a:cxnSpLocks/>
            </p:cNvCxnSpPr>
            <p:nvPr/>
          </p:nvCxnSpPr>
          <p:spPr>
            <a:xfrm>
              <a:off x="6626021" y="2444750"/>
              <a:ext cx="0" cy="1968500"/>
            </a:xfrm>
            <a:prstGeom prst="line">
              <a:avLst/>
            </a:prstGeom>
            <a:ln w="76200"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3E05598-75C0-4443-9C13-669B46829FB6}"/>
                </a:ext>
              </a:extLst>
            </p:cNvPr>
            <p:cNvSpPr txBox="1"/>
            <p:nvPr/>
          </p:nvSpPr>
          <p:spPr>
            <a:xfrm>
              <a:off x="3753922" y="3013500"/>
              <a:ext cx="264687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b="1" dirty="0" err="1">
                  <a:solidFill>
                    <a:schemeClr val="bg1"/>
                  </a:solidFill>
                </a:rPr>
                <a:t>프로젝트상세</a:t>
              </a:r>
              <a:endParaRPr lang="ko-KR" altLang="en-US" sz="3200" b="1" dirty="0">
                <a:solidFill>
                  <a:schemeClr val="bg1"/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FB01D92-A3EA-41BD-8AF2-E1ECAD13B8B2}"/>
                </a:ext>
              </a:extLst>
            </p:cNvPr>
            <p:cNvSpPr txBox="1"/>
            <p:nvPr/>
          </p:nvSpPr>
          <p:spPr>
            <a:xfrm>
              <a:off x="6851243" y="2459501"/>
              <a:ext cx="3231269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altLang="ko-KR" sz="2400" b="1" dirty="0">
                  <a:solidFill>
                    <a:schemeClr val="bg1"/>
                  </a:solidFill>
                </a:rPr>
                <a:t>3-1. </a:t>
              </a:r>
              <a:r>
                <a:rPr lang="ko-KR" altLang="en-US" sz="2400" b="1" dirty="0">
                  <a:solidFill>
                    <a:schemeClr val="bg1"/>
                  </a:solidFill>
                </a:rPr>
                <a:t>구조도</a:t>
              </a:r>
              <a:endParaRPr lang="en-US" altLang="ko-KR" sz="2400" b="1" dirty="0">
                <a:solidFill>
                  <a:schemeClr val="bg1"/>
                </a:solidFill>
              </a:endParaRPr>
            </a:p>
            <a:p>
              <a:r>
                <a:rPr lang="en-US" altLang="ko-KR" sz="2400" b="1" dirty="0">
                  <a:solidFill>
                    <a:schemeClr val="bg1"/>
                  </a:solidFill>
                </a:rPr>
                <a:t> 3-2. Wire Frame</a:t>
              </a:r>
            </a:p>
            <a:p>
              <a:r>
                <a:rPr lang="en-US" altLang="ko-KR" sz="2400" b="1" dirty="0">
                  <a:solidFill>
                    <a:schemeClr val="bg1"/>
                  </a:solidFill>
                </a:rPr>
                <a:t> 3-3. URL Mapping</a:t>
              </a:r>
            </a:p>
            <a:p>
              <a:r>
                <a:rPr lang="en-US" altLang="ko-KR" sz="2400" b="1" dirty="0">
                  <a:solidFill>
                    <a:schemeClr val="bg1"/>
                  </a:solidFill>
                </a:rPr>
                <a:t> 3-4. </a:t>
              </a:r>
              <a:r>
                <a:rPr lang="ko-KR" altLang="en-US" sz="2400" b="1" dirty="0">
                  <a:solidFill>
                    <a:schemeClr val="bg1"/>
                  </a:solidFill>
                </a:rPr>
                <a:t>기술설명</a:t>
              </a:r>
              <a:endParaRPr lang="en-US" altLang="ko-KR" sz="2400" b="1" dirty="0">
                <a:solidFill>
                  <a:schemeClr val="bg1"/>
                </a:solidFill>
              </a:endParaRPr>
            </a:p>
            <a:p>
              <a:r>
                <a:rPr lang="en-US" altLang="ko-KR" sz="2400" b="1" dirty="0">
                  <a:solidFill>
                    <a:schemeClr val="bg1"/>
                  </a:solidFill>
                </a:rPr>
                <a:t> 3-5. DATA</a:t>
              </a:r>
              <a:r>
                <a:rPr lang="ko-KR" altLang="en-US" sz="2400" b="1" dirty="0">
                  <a:solidFill>
                    <a:schemeClr val="bg1"/>
                  </a:solidFill>
                </a:rPr>
                <a:t>운용</a:t>
              </a:r>
              <a:r>
                <a:rPr lang="en-US" altLang="ko-KR" sz="2400" b="1" dirty="0">
                  <a:solidFill>
                    <a:schemeClr val="bg1"/>
                  </a:solidFill>
                </a:rPr>
                <a:t>(</a:t>
              </a:r>
              <a:r>
                <a:rPr lang="en-US" altLang="ko-KR" sz="2400" b="1" dirty="0" err="1">
                  <a:solidFill>
                    <a:schemeClr val="bg1"/>
                  </a:solidFill>
                </a:rPr>
                <a:t>json</a:t>
              </a:r>
              <a:r>
                <a:rPr lang="en-US" altLang="ko-KR" sz="2400" b="1" dirty="0">
                  <a:solidFill>
                    <a:schemeClr val="bg1"/>
                  </a:solidFill>
                </a:rPr>
                <a:t>)</a:t>
              </a:r>
              <a:endParaRPr lang="ko-KR" altLang="en-US" sz="24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767198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828</TotalTime>
  <Words>2753</Words>
  <Application>Microsoft Macintosh PowerPoint</Application>
  <PresentationFormat>와이드스크린</PresentationFormat>
  <Paragraphs>779</Paragraphs>
  <Slides>44</Slides>
  <Notes>22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44</vt:i4>
      </vt:variant>
    </vt:vector>
  </HeadingPairs>
  <TitlesOfParts>
    <vt:vector size="52" baseType="lpstr">
      <vt:lpstr>맑은 고딕</vt:lpstr>
      <vt:lpstr>맑은 고딕 Semilight</vt:lpstr>
      <vt:lpstr>맑은고딕</vt:lpstr>
      <vt:lpstr>Elsie</vt:lpstr>
      <vt:lpstr>Söhne</vt:lpstr>
      <vt:lpstr>Agency FB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상호형</dc:creator>
  <cp:lastModifiedBy>jisookim17@outlook.kr</cp:lastModifiedBy>
  <cp:revision>157</cp:revision>
  <dcterms:created xsi:type="dcterms:W3CDTF">2024-03-18T03:26:54Z</dcterms:created>
  <dcterms:modified xsi:type="dcterms:W3CDTF">2024-03-26T01:36:16Z</dcterms:modified>
</cp:coreProperties>
</file>